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Lst>
  <p:notesMasterIdLst>
    <p:notesMasterId r:id="rId9"/>
  </p:notesMasterIdLst>
  <p:sldIdLst>
    <p:sldId id="256" r:id="rId2"/>
    <p:sldId id="258" r:id="rId3"/>
    <p:sldId id="259" r:id="rId4"/>
    <p:sldId id="260"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3" autoAdjust="0"/>
    <p:restoredTop sz="94660"/>
  </p:normalViewPr>
  <p:slideViewPr>
    <p:cSldViewPr snapToGrid="0">
      <p:cViewPr>
        <p:scale>
          <a:sx n="150" d="100"/>
          <a:sy n="150" d="100"/>
        </p:scale>
        <p:origin x="-1862" y="-15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35D5468-98A9-4163-A570-341B0076BC8F}" type="doc">
      <dgm:prSet loTypeId="urn:microsoft.com/office/officeart/2005/8/layout/vList2" loCatId="list" qsTypeId="urn:microsoft.com/office/officeart/2005/8/quickstyle/3d5" qsCatId="3D" csTypeId="urn:microsoft.com/office/officeart/2005/8/colors/accent1_2" csCatId="accent1" phldr="1"/>
      <dgm:spPr/>
      <dgm:t>
        <a:bodyPr/>
        <a:lstStyle/>
        <a:p>
          <a:endParaRPr lang="en-US"/>
        </a:p>
      </dgm:t>
    </dgm:pt>
    <dgm:pt modelId="{80B4F4F3-CFEA-42E2-8A48-F5FA57B48C40}">
      <dgm:prSet/>
      <dgm:spPr/>
      <dgm:t>
        <a:bodyPr/>
        <a:lstStyle/>
        <a:p>
          <a:r>
            <a:rPr lang="en-AE" b="1" dirty="0"/>
            <a:t>Manage Users</a:t>
          </a:r>
          <a:endParaRPr lang="en-US" dirty="0"/>
        </a:p>
      </dgm:t>
    </dgm:pt>
    <dgm:pt modelId="{D8CB0884-3FF2-4587-AB7D-740FAF23A47E}" type="parTrans" cxnId="{B8C125DC-785A-4697-ACC6-B94D1A5C7A12}">
      <dgm:prSet/>
      <dgm:spPr/>
      <dgm:t>
        <a:bodyPr/>
        <a:lstStyle/>
        <a:p>
          <a:endParaRPr lang="en-US"/>
        </a:p>
      </dgm:t>
    </dgm:pt>
    <dgm:pt modelId="{2A621283-08A1-4256-A156-0C026FB467B2}" type="sibTrans" cxnId="{B8C125DC-785A-4697-ACC6-B94D1A5C7A12}">
      <dgm:prSet/>
      <dgm:spPr/>
      <dgm:t>
        <a:bodyPr/>
        <a:lstStyle/>
        <a:p>
          <a:endParaRPr lang="en-US"/>
        </a:p>
      </dgm:t>
    </dgm:pt>
    <dgm:pt modelId="{39CFD8B4-2512-4EE8-AA37-1B10989FFDA8}">
      <dgm:prSet/>
      <dgm:spPr/>
      <dgm:t>
        <a:bodyPr/>
        <a:lstStyle/>
        <a:p>
          <a:r>
            <a:rPr lang="en-AE" b="1" dirty="0"/>
            <a:t>Admin Functionality</a:t>
          </a:r>
          <a:endParaRPr lang="en-US" dirty="0"/>
        </a:p>
      </dgm:t>
    </dgm:pt>
    <dgm:pt modelId="{0C88C345-99ED-4BCA-BE6A-9186224D79BE}" type="parTrans" cxnId="{13FEEDA8-D618-4D75-BA94-17504D59AC54}">
      <dgm:prSet/>
      <dgm:spPr/>
      <dgm:t>
        <a:bodyPr/>
        <a:lstStyle/>
        <a:p>
          <a:endParaRPr lang="en-US"/>
        </a:p>
      </dgm:t>
    </dgm:pt>
    <dgm:pt modelId="{A3928FF4-30DB-4F58-8B85-9DD2394288B2}" type="sibTrans" cxnId="{13FEEDA8-D618-4D75-BA94-17504D59AC54}">
      <dgm:prSet/>
      <dgm:spPr/>
      <dgm:t>
        <a:bodyPr/>
        <a:lstStyle/>
        <a:p>
          <a:endParaRPr lang="en-US"/>
        </a:p>
      </dgm:t>
    </dgm:pt>
    <dgm:pt modelId="{D5656CB7-C799-42BD-8116-C66C65E3F83E}">
      <dgm:prSet/>
      <dgm:spPr/>
      <dgm:t>
        <a:bodyPr/>
        <a:lstStyle/>
        <a:p>
          <a:r>
            <a:rPr lang="en-AE" b="1" dirty="0"/>
            <a:t>Manage Bookings</a:t>
          </a:r>
          <a:r>
            <a:rPr lang="en-AE" dirty="0"/>
            <a:t>: </a:t>
          </a:r>
          <a:endParaRPr lang="en-US" dirty="0"/>
        </a:p>
      </dgm:t>
    </dgm:pt>
    <dgm:pt modelId="{DBACD8D8-D087-4527-B331-770904A65436}" type="parTrans" cxnId="{291A6AE9-08A0-4046-9F82-310A64F2CA2D}">
      <dgm:prSet/>
      <dgm:spPr/>
      <dgm:t>
        <a:bodyPr/>
        <a:lstStyle/>
        <a:p>
          <a:endParaRPr lang="en-US"/>
        </a:p>
      </dgm:t>
    </dgm:pt>
    <dgm:pt modelId="{F184622E-260E-4536-9BC9-D39698CF0DB0}" type="sibTrans" cxnId="{291A6AE9-08A0-4046-9F82-310A64F2CA2D}">
      <dgm:prSet/>
      <dgm:spPr/>
      <dgm:t>
        <a:bodyPr/>
        <a:lstStyle/>
        <a:p>
          <a:endParaRPr lang="en-US"/>
        </a:p>
      </dgm:t>
    </dgm:pt>
    <dgm:pt modelId="{B9353EBD-F9FF-4507-BE2C-00DD2B8A3B79}">
      <dgm:prSet/>
      <dgm:spPr/>
      <dgm:t>
        <a:bodyPr/>
        <a:lstStyle/>
        <a:p>
          <a:r>
            <a:rPr lang="en-AE" b="1" dirty="0"/>
            <a:t>View and Manage Contacts</a:t>
          </a:r>
          <a:r>
            <a:rPr lang="en-AE" dirty="0"/>
            <a:t>:</a:t>
          </a:r>
          <a:endParaRPr lang="en-US" dirty="0"/>
        </a:p>
      </dgm:t>
    </dgm:pt>
    <dgm:pt modelId="{A5E1D4EE-5E3D-4750-8DDE-D7EA91A26C55}" type="parTrans" cxnId="{AB06BE22-AB0F-4976-B39B-75D7338831AE}">
      <dgm:prSet/>
      <dgm:spPr/>
      <dgm:t>
        <a:bodyPr/>
        <a:lstStyle/>
        <a:p>
          <a:endParaRPr lang="en-US"/>
        </a:p>
      </dgm:t>
    </dgm:pt>
    <dgm:pt modelId="{BFEBC1F8-EC34-4FE8-B323-A90DBD0D3BD3}" type="sibTrans" cxnId="{AB06BE22-AB0F-4976-B39B-75D7338831AE}">
      <dgm:prSet/>
      <dgm:spPr/>
      <dgm:t>
        <a:bodyPr/>
        <a:lstStyle/>
        <a:p>
          <a:endParaRPr lang="en-US"/>
        </a:p>
      </dgm:t>
    </dgm:pt>
    <dgm:pt modelId="{A23559DD-2641-4368-A1E5-3A2C4125BB5E}" type="pres">
      <dgm:prSet presAssocID="{235D5468-98A9-4163-A570-341B0076BC8F}" presName="linear" presStyleCnt="0">
        <dgm:presLayoutVars>
          <dgm:animLvl val="lvl"/>
          <dgm:resizeHandles val="exact"/>
        </dgm:presLayoutVars>
      </dgm:prSet>
      <dgm:spPr/>
    </dgm:pt>
    <dgm:pt modelId="{050A42FC-8313-40DB-A741-0C5CA421C137}" type="pres">
      <dgm:prSet presAssocID="{80B4F4F3-CFEA-42E2-8A48-F5FA57B48C40}" presName="parentText" presStyleLbl="node1" presStyleIdx="0" presStyleCnt="4" custLinFactY="113192" custLinFactNeighborX="-98064" custLinFactNeighborY="200000">
        <dgm:presLayoutVars>
          <dgm:chMax val="0"/>
          <dgm:bulletEnabled val="1"/>
        </dgm:presLayoutVars>
      </dgm:prSet>
      <dgm:spPr/>
    </dgm:pt>
    <dgm:pt modelId="{6BC34A38-C84D-4457-A22B-B9B668C3BEF1}" type="pres">
      <dgm:prSet presAssocID="{2A621283-08A1-4256-A156-0C026FB467B2}" presName="spacer" presStyleCnt="0"/>
      <dgm:spPr/>
    </dgm:pt>
    <dgm:pt modelId="{E83F25D5-0FAC-4DEC-8F2F-52591B041AED}" type="pres">
      <dgm:prSet presAssocID="{39CFD8B4-2512-4EE8-AA37-1B10989FFDA8}" presName="parentText" presStyleLbl="node1" presStyleIdx="1" presStyleCnt="4" custLinFactY="-82513" custLinFactNeighborX="-1321" custLinFactNeighborY="-100000">
        <dgm:presLayoutVars>
          <dgm:chMax val="0"/>
          <dgm:bulletEnabled val="1"/>
        </dgm:presLayoutVars>
      </dgm:prSet>
      <dgm:spPr/>
    </dgm:pt>
    <dgm:pt modelId="{99F85B51-ED41-4D7C-BE41-4CDABD3346A2}" type="pres">
      <dgm:prSet presAssocID="{A3928FF4-30DB-4F58-8B85-9DD2394288B2}" presName="spacer" presStyleCnt="0"/>
      <dgm:spPr/>
    </dgm:pt>
    <dgm:pt modelId="{8B30C890-440D-48E2-A0FC-456DFB3DC5CF}" type="pres">
      <dgm:prSet presAssocID="{D5656CB7-C799-42BD-8116-C66C65E3F83E}" presName="parentText" presStyleLbl="node1" presStyleIdx="2" presStyleCnt="4">
        <dgm:presLayoutVars>
          <dgm:chMax val="0"/>
          <dgm:bulletEnabled val="1"/>
        </dgm:presLayoutVars>
      </dgm:prSet>
      <dgm:spPr/>
    </dgm:pt>
    <dgm:pt modelId="{BF600E46-5A75-481E-826B-37C85B7635C1}" type="pres">
      <dgm:prSet presAssocID="{F184622E-260E-4536-9BC9-D39698CF0DB0}" presName="spacer" presStyleCnt="0"/>
      <dgm:spPr/>
    </dgm:pt>
    <dgm:pt modelId="{D0AA5AE7-913F-4B4D-BFA8-5F24FF97C377}" type="pres">
      <dgm:prSet presAssocID="{B9353EBD-F9FF-4507-BE2C-00DD2B8A3B79}" presName="parentText" presStyleLbl="node1" presStyleIdx="3" presStyleCnt="4">
        <dgm:presLayoutVars>
          <dgm:chMax val="0"/>
          <dgm:bulletEnabled val="1"/>
        </dgm:presLayoutVars>
      </dgm:prSet>
      <dgm:spPr/>
    </dgm:pt>
  </dgm:ptLst>
  <dgm:cxnLst>
    <dgm:cxn modelId="{52132621-EB70-4990-810F-A3E9C354E24E}" type="presOf" srcId="{39CFD8B4-2512-4EE8-AA37-1B10989FFDA8}" destId="{E83F25D5-0FAC-4DEC-8F2F-52591B041AED}" srcOrd="0" destOrd="0" presId="urn:microsoft.com/office/officeart/2005/8/layout/vList2"/>
    <dgm:cxn modelId="{AB06BE22-AB0F-4976-B39B-75D7338831AE}" srcId="{235D5468-98A9-4163-A570-341B0076BC8F}" destId="{B9353EBD-F9FF-4507-BE2C-00DD2B8A3B79}" srcOrd="3" destOrd="0" parTransId="{A5E1D4EE-5E3D-4750-8DDE-D7EA91A26C55}" sibTransId="{BFEBC1F8-EC34-4FE8-B323-A90DBD0D3BD3}"/>
    <dgm:cxn modelId="{57C64E5B-A132-4D71-8811-5B3B614E3AB2}" type="presOf" srcId="{D5656CB7-C799-42BD-8116-C66C65E3F83E}" destId="{8B30C890-440D-48E2-A0FC-456DFB3DC5CF}" srcOrd="0" destOrd="0" presId="urn:microsoft.com/office/officeart/2005/8/layout/vList2"/>
    <dgm:cxn modelId="{27492346-920C-4948-A5B6-814B5C9802F1}" type="presOf" srcId="{235D5468-98A9-4163-A570-341B0076BC8F}" destId="{A23559DD-2641-4368-A1E5-3A2C4125BB5E}" srcOrd="0" destOrd="0" presId="urn:microsoft.com/office/officeart/2005/8/layout/vList2"/>
    <dgm:cxn modelId="{13FEEDA8-D618-4D75-BA94-17504D59AC54}" srcId="{235D5468-98A9-4163-A570-341B0076BC8F}" destId="{39CFD8B4-2512-4EE8-AA37-1B10989FFDA8}" srcOrd="1" destOrd="0" parTransId="{0C88C345-99ED-4BCA-BE6A-9186224D79BE}" sibTransId="{A3928FF4-30DB-4F58-8B85-9DD2394288B2}"/>
    <dgm:cxn modelId="{4D8780B6-DC16-4988-B138-C6865875BA75}" type="presOf" srcId="{B9353EBD-F9FF-4507-BE2C-00DD2B8A3B79}" destId="{D0AA5AE7-913F-4B4D-BFA8-5F24FF97C377}" srcOrd="0" destOrd="0" presId="urn:microsoft.com/office/officeart/2005/8/layout/vList2"/>
    <dgm:cxn modelId="{B8C125DC-785A-4697-ACC6-B94D1A5C7A12}" srcId="{235D5468-98A9-4163-A570-341B0076BC8F}" destId="{80B4F4F3-CFEA-42E2-8A48-F5FA57B48C40}" srcOrd="0" destOrd="0" parTransId="{D8CB0884-3FF2-4587-AB7D-740FAF23A47E}" sibTransId="{2A621283-08A1-4256-A156-0C026FB467B2}"/>
    <dgm:cxn modelId="{291A6AE9-08A0-4046-9F82-310A64F2CA2D}" srcId="{235D5468-98A9-4163-A570-341B0076BC8F}" destId="{D5656CB7-C799-42BD-8116-C66C65E3F83E}" srcOrd="2" destOrd="0" parTransId="{DBACD8D8-D087-4527-B331-770904A65436}" sibTransId="{F184622E-260E-4536-9BC9-D39698CF0DB0}"/>
    <dgm:cxn modelId="{26510EF5-1DA9-4C2F-A808-D7FC3ABFBFA7}" type="presOf" srcId="{80B4F4F3-CFEA-42E2-8A48-F5FA57B48C40}" destId="{050A42FC-8313-40DB-A741-0C5CA421C137}" srcOrd="0" destOrd="0" presId="urn:microsoft.com/office/officeart/2005/8/layout/vList2"/>
    <dgm:cxn modelId="{67B97BBB-B135-4C21-B9CD-D178C18440E7}" type="presParOf" srcId="{A23559DD-2641-4368-A1E5-3A2C4125BB5E}" destId="{050A42FC-8313-40DB-A741-0C5CA421C137}" srcOrd="0" destOrd="0" presId="urn:microsoft.com/office/officeart/2005/8/layout/vList2"/>
    <dgm:cxn modelId="{B8E485F0-6D98-4F65-906D-8D31ECDA2DD6}" type="presParOf" srcId="{A23559DD-2641-4368-A1E5-3A2C4125BB5E}" destId="{6BC34A38-C84D-4457-A22B-B9B668C3BEF1}" srcOrd="1" destOrd="0" presId="urn:microsoft.com/office/officeart/2005/8/layout/vList2"/>
    <dgm:cxn modelId="{21E1C4FE-F2F9-49D3-82A6-0B45D07D4516}" type="presParOf" srcId="{A23559DD-2641-4368-A1E5-3A2C4125BB5E}" destId="{E83F25D5-0FAC-4DEC-8F2F-52591B041AED}" srcOrd="2" destOrd="0" presId="urn:microsoft.com/office/officeart/2005/8/layout/vList2"/>
    <dgm:cxn modelId="{7BFAABAC-11E3-42C3-878A-F42D76C8DD01}" type="presParOf" srcId="{A23559DD-2641-4368-A1E5-3A2C4125BB5E}" destId="{99F85B51-ED41-4D7C-BE41-4CDABD3346A2}" srcOrd="3" destOrd="0" presId="urn:microsoft.com/office/officeart/2005/8/layout/vList2"/>
    <dgm:cxn modelId="{FD8DAC42-06C5-4509-8FB9-B8A178BC69A4}" type="presParOf" srcId="{A23559DD-2641-4368-A1E5-3A2C4125BB5E}" destId="{8B30C890-440D-48E2-A0FC-456DFB3DC5CF}" srcOrd="4" destOrd="0" presId="urn:microsoft.com/office/officeart/2005/8/layout/vList2"/>
    <dgm:cxn modelId="{4D951320-6DA6-428D-81BA-C67D0F02B16E}" type="presParOf" srcId="{A23559DD-2641-4368-A1E5-3A2C4125BB5E}" destId="{BF600E46-5A75-481E-826B-37C85B7635C1}" srcOrd="5" destOrd="0" presId="urn:microsoft.com/office/officeart/2005/8/layout/vList2"/>
    <dgm:cxn modelId="{0969DB69-3C4F-48EF-97B8-6FA72CB98A99}" type="presParOf" srcId="{A23559DD-2641-4368-A1E5-3A2C4125BB5E}" destId="{D0AA5AE7-913F-4B4D-BFA8-5F24FF97C377}" srcOrd="6"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0A42FC-8313-40DB-A741-0C5CA421C137}">
      <dsp:nvSpPr>
        <dsp:cNvPr id="0" name=""/>
        <dsp:cNvSpPr/>
      </dsp:nvSpPr>
      <dsp:spPr>
        <a:xfrm>
          <a:off x="0" y="1170688"/>
          <a:ext cx="5372551" cy="761670"/>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AE" sz="3100" b="1" kern="1200" dirty="0"/>
            <a:t>Manage Users</a:t>
          </a:r>
          <a:endParaRPr lang="en-US" sz="3100" kern="1200" dirty="0"/>
        </a:p>
      </dsp:txBody>
      <dsp:txXfrm>
        <a:off x="37182" y="1207870"/>
        <a:ext cx="5298187" cy="687306"/>
      </dsp:txXfrm>
    </dsp:sp>
    <dsp:sp modelId="{E83F25D5-0FAC-4DEC-8F2F-52591B041AED}">
      <dsp:nvSpPr>
        <dsp:cNvPr id="0" name=""/>
        <dsp:cNvSpPr/>
      </dsp:nvSpPr>
      <dsp:spPr>
        <a:xfrm>
          <a:off x="0" y="263171"/>
          <a:ext cx="5372551" cy="761670"/>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AE" sz="3100" b="1" kern="1200" dirty="0"/>
            <a:t>Admin Functionality</a:t>
          </a:r>
          <a:endParaRPr lang="en-US" sz="3100" kern="1200" dirty="0"/>
        </a:p>
      </dsp:txBody>
      <dsp:txXfrm>
        <a:off x="37182" y="300353"/>
        <a:ext cx="5298187" cy="687306"/>
      </dsp:txXfrm>
    </dsp:sp>
    <dsp:sp modelId="{8B30C890-440D-48E2-A0FC-456DFB3DC5CF}">
      <dsp:nvSpPr>
        <dsp:cNvPr id="0" name=""/>
        <dsp:cNvSpPr/>
      </dsp:nvSpPr>
      <dsp:spPr>
        <a:xfrm>
          <a:off x="0" y="1831878"/>
          <a:ext cx="5372551" cy="761670"/>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AE" sz="3100" b="1" kern="1200" dirty="0"/>
            <a:t>Manage Bookings</a:t>
          </a:r>
          <a:r>
            <a:rPr lang="en-AE" sz="3100" kern="1200" dirty="0"/>
            <a:t>: </a:t>
          </a:r>
          <a:endParaRPr lang="en-US" sz="3100" kern="1200" dirty="0"/>
        </a:p>
      </dsp:txBody>
      <dsp:txXfrm>
        <a:off x="37182" y="1869060"/>
        <a:ext cx="5298187" cy="687306"/>
      </dsp:txXfrm>
    </dsp:sp>
    <dsp:sp modelId="{D0AA5AE7-913F-4B4D-BFA8-5F24FF97C377}">
      <dsp:nvSpPr>
        <dsp:cNvPr id="0" name=""/>
        <dsp:cNvSpPr/>
      </dsp:nvSpPr>
      <dsp:spPr>
        <a:xfrm>
          <a:off x="0" y="2682828"/>
          <a:ext cx="5372551" cy="761670"/>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AE" sz="3100" b="1" kern="1200" dirty="0"/>
            <a:t>View and Manage Contacts</a:t>
          </a:r>
          <a:r>
            <a:rPr lang="en-AE" sz="3100" kern="1200" dirty="0"/>
            <a:t>:</a:t>
          </a:r>
          <a:endParaRPr lang="en-US" sz="3100" kern="1200" dirty="0"/>
        </a:p>
      </dsp:txBody>
      <dsp:txXfrm>
        <a:off x="37182" y="2720010"/>
        <a:ext cx="5298187" cy="68730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2.jpeg>
</file>

<file path=ppt/media/image3.jpg>
</file>

<file path=ppt/media/image4.png>
</file>

<file path=ppt/media/image5.png>
</file>

<file path=ppt/media/image6.sv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F482E8-2F71-44FD-9192-072D28353CDF}" type="datetimeFigureOut">
              <a:rPr lang="en-AU" smtClean="0"/>
              <a:t>18/09/2024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1F5C3C-8C6B-491F-BDD0-71B068A1DD54}" type="slidenum">
              <a:rPr lang="en-AU" smtClean="0"/>
              <a:t>‹#›</a:t>
            </a:fld>
            <a:endParaRPr lang="en-AU"/>
          </a:p>
        </p:txBody>
      </p:sp>
    </p:spTree>
    <p:extLst>
      <p:ext uri="{BB962C8B-B14F-4D97-AF65-F5344CB8AC3E}">
        <p14:creationId xmlns:p14="http://schemas.microsoft.com/office/powerpoint/2010/main" val="1308397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451F5C3C-8C6B-491F-BDD0-71B068A1DD54}" type="slidenum">
              <a:rPr lang="en-AU" smtClean="0"/>
              <a:t>1</a:t>
            </a:fld>
            <a:endParaRPr lang="en-AU" dirty="0"/>
          </a:p>
        </p:txBody>
      </p:sp>
    </p:spTree>
    <p:extLst>
      <p:ext uri="{BB962C8B-B14F-4D97-AF65-F5344CB8AC3E}">
        <p14:creationId xmlns:p14="http://schemas.microsoft.com/office/powerpoint/2010/main" val="10372683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451F5C3C-8C6B-491F-BDD0-71B068A1DD54}" type="slidenum">
              <a:rPr lang="en-AU" smtClean="0"/>
              <a:t>2</a:t>
            </a:fld>
            <a:endParaRPr lang="en-AU" dirty="0"/>
          </a:p>
        </p:txBody>
      </p:sp>
    </p:spTree>
    <p:extLst>
      <p:ext uri="{BB962C8B-B14F-4D97-AF65-F5344CB8AC3E}">
        <p14:creationId xmlns:p14="http://schemas.microsoft.com/office/powerpoint/2010/main" val="2127515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E" sz="1800" kern="0" dirty="0">
                <a:effectLst/>
                <a:latin typeface="Times New Roman" panose="02020603050405020304" pitchFamily="18" charset="0"/>
                <a:ea typeface="Calibri" panose="020F0502020204030204" pitchFamily="34" charset="0"/>
                <a:cs typeface="Times New Roman" panose="02020603050405020304" pitchFamily="18" charset="0"/>
              </a:rPr>
              <a:t>Roles: Two types of users exist — </a:t>
            </a:r>
            <a:r>
              <a:rPr lang="en-AE" sz="1800" b="1" kern="0" dirty="0">
                <a:effectLst/>
                <a:latin typeface="Times New Roman" panose="02020603050405020304" pitchFamily="18" charset="0"/>
                <a:ea typeface="Calibri" panose="020F0502020204030204" pitchFamily="34" charset="0"/>
                <a:cs typeface="Times New Roman" panose="02020603050405020304" pitchFamily="18" charset="0"/>
              </a:rPr>
              <a:t>admin</a:t>
            </a:r>
            <a:r>
              <a:rPr lang="en-AE" sz="1800" kern="0" dirty="0">
                <a:effectLst/>
                <a:latin typeface="Times New Roman" panose="02020603050405020304" pitchFamily="18" charset="0"/>
                <a:ea typeface="Calibri" panose="020F0502020204030204" pitchFamily="34" charset="0"/>
                <a:cs typeface="Times New Roman" panose="02020603050405020304" pitchFamily="18" charset="0"/>
              </a:rPr>
              <a:t> and </a:t>
            </a:r>
            <a:r>
              <a:rPr lang="en-AE" sz="1800" b="1" kern="0" dirty="0">
                <a:effectLst/>
                <a:latin typeface="Times New Roman" panose="02020603050405020304" pitchFamily="18" charset="0"/>
                <a:ea typeface="Calibri" panose="020F0502020204030204" pitchFamily="34" charset="0"/>
                <a:cs typeface="Times New Roman" panose="02020603050405020304" pitchFamily="18" charset="0"/>
              </a:rPr>
              <a:t>user</a:t>
            </a:r>
            <a:r>
              <a:rPr lang="en-AE" sz="1800" kern="0" dirty="0">
                <a:effectLst/>
                <a:latin typeface="Times New Roman" panose="02020603050405020304" pitchFamily="18" charset="0"/>
                <a:ea typeface="Calibri" panose="020F0502020204030204" pitchFamily="34" charset="0"/>
                <a:cs typeface="Times New Roman" panose="02020603050405020304" pitchFamily="18" charset="0"/>
              </a:rPr>
              <a:t>. Admins can manage the entire system, while users can only perform basic tasks like booking cars and sending messages. </a:t>
            </a:r>
            <a:r>
              <a:rPr lang="en-AE" sz="1800" b="1" kern="0" dirty="0">
                <a:effectLst/>
                <a:latin typeface="Times New Roman" panose="02020603050405020304" pitchFamily="18" charset="0"/>
                <a:ea typeface="Calibri" panose="020F0502020204030204" pitchFamily="34" charset="0"/>
                <a:cs typeface="Times New Roman" panose="02020603050405020304" pitchFamily="18" charset="0"/>
              </a:rPr>
              <a:t>Password Security</a:t>
            </a:r>
            <a:r>
              <a:rPr lang="en-AE" sz="1800" kern="0" dirty="0">
                <a:effectLst/>
                <a:latin typeface="Times New Roman" panose="02020603050405020304" pitchFamily="18" charset="0"/>
                <a:ea typeface="Calibri" panose="020F0502020204030204" pitchFamily="34" charset="0"/>
                <a:cs typeface="Times New Roman" panose="02020603050405020304" pitchFamily="18" charset="0"/>
              </a:rPr>
              <a:t>: User passwords are securely stored using the bcrypt hashing algorithm.</a:t>
            </a:r>
            <a:endParaRPr lang="en-AU"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451F5C3C-8C6B-491F-BDD0-71B068A1DD54}" type="slidenum">
              <a:rPr lang="en-AU" smtClean="0"/>
              <a:t>3</a:t>
            </a:fld>
            <a:endParaRPr lang="en-AU" dirty="0"/>
          </a:p>
        </p:txBody>
      </p:sp>
    </p:spTree>
    <p:extLst>
      <p:ext uri="{BB962C8B-B14F-4D97-AF65-F5344CB8AC3E}">
        <p14:creationId xmlns:p14="http://schemas.microsoft.com/office/powerpoint/2010/main" val="3753966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just">
              <a:lnSpc>
                <a:spcPct val="150000"/>
              </a:lnSpc>
              <a:spcAft>
                <a:spcPts val="800"/>
              </a:spcAft>
              <a:buSzPts val="1000"/>
              <a:buFont typeface="Symbol" panose="05050102010706020507" pitchFamily="18" charset="2"/>
              <a:buNone/>
              <a:tabLst>
                <a:tab pos="457200" algn="l"/>
              </a:tabLst>
            </a:pP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Admins can:</a:t>
            </a:r>
            <a:r>
              <a:rPr lang="en-AU" sz="11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200" b="1" kern="0" dirty="0">
                <a:effectLst/>
                <a:latin typeface="Times New Roman" panose="02020603050405020304" pitchFamily="18" charset="0"/>
                <a:ea typeface="Calibri" panose="020F0502020204030204" pitchFamily="34" charset="0"/>
                <a:cs typeface="Times New Roman" panose="02020603050405020304" pitchFamily="18" charset="0"/>
              </a:rPr>
              <a:t>Manage Users</a:t>
            </a: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 Add, update, or delete users and update user roles.</a:t>
            </a:r>
            <a:r>
              <a:rPr lang="en-AU" sz="11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200" b="1" kern="0" dirty="0">
                <a:effectLst/>
                <a:latin typeface="Times New Roman" panose="02020603050405020304" pitchFamily="18" charset="0"/>
                <a:ea typeface="Calibri" panose="020F0502020204030204" pitchFamily="34" charset="0"/>
                <a:cs typeface="Times New Roman" panose="02020603050405020304" pitchFamily="18" charset="0"/>
              </a:rPr>
              <a:t>Manage Bookings</a:t>
            </a: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 Approve or cancel bookings and view all booking statuses.</a:t>
            </a:r>
            <a:r>
              <a:rPr lang="en-AU" sz="11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200" b="1" kern="0" dirty="0">
                <a:effectLst/>
                <a:latin typeface="Times New Roman" panose="02020603050405020304" pitchFamily="18" charset="0"/>
                <a:ea typeface="Calibri" panose="020F0502020204030204" pitchFamily="34" charset="0"/>
                <a:cs typeface="Times New Roman" panose="02020603050405020304" pitchFamily="18" charset="0"/>
              </a:rPr>
              <a:t>View and Manage Contacts</a:t>
            </a: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 View user messages and delete them as needed.</a:t>
            </a:r>
            <a:r>
              <a:rPr lang="en-AU" sz="11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200" b="1" kern="0" dirty="0">
                <a:effectLst/>
                <a:latin typeface="Times New Roman" panose="02020603050405020304" pitchFamily="18" charset="0"/>
                <a:ea typeface="Calibri" panose="020F0502020204030204" pitchFamily="34" charset="0"/>
                <a:cs typeface="Times New Roman" panose="02020603050405020304" pitchFamily="18" charset="0"/>
              </a:rPr>
              <a:t>Generate Reports</a:t>
            </a: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 View system reports, including booking statistics.</a:t>
            </a:r>
            <a:endParaRPr lang="en-AU"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451F5C3C-8C6B-491F-BDD0-71B068A1DD54}" type="slidenum">
              <a:rPr lang="en-AU" smtClean="0"/>
              <a:t>4</a:t>
            </a:fld>
            <a:endParaRPr lang="en-AU" dirty="0"/>
          </a:p>
        </p:txBody>
      </p:sp>
    </p:spTree>
    <p:extLst>
      <p:ext uri="{BB962C8B-B14F-4D97-AF65-F5344CB8AC3E}">
        <p14:creationId xmlns:p14="http://schemas.microsoft.com/office/powerpoint/2010/main" val="1520261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just">
              <a:lnSpc>
                <a:spcPct val="150000"/>
              </a:lnSpc>
              <a:spcAft>
                <a:spcPts val="800"/>
              </a:spcAft>
              <a:buSzPts val="1000"/>
              <a:buFont typeface="Symbol" panose="05050102010706020507" pitchFamily="18" charset="2"/>
              <a:buNone/>
              <a:tabLst>
                <a:tab pos="457200" algn="l"/>
              </a:tabLst>
            </a:pP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Users can:</a:t>
            </a:r>
            <a:r>
              <a:rPr lang="en-AU" sz="11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200" b="1" kern="0" dirty="0">
                <a:effectLst/>
                <a:latin typeface="Times New Roman" panose="02020603050405020304" pitchFamily="18" charset="0"/>
                <a:ea typeface="Calibri" panose="020F0502020204030204" pitchFamily="34" charset="0"/>
                <a:cs typeface="Times New Roman" panose="02020603050405020304" pitchFamily="18" charset="0"/>
              </a:rPr>
              <a:t>Make a Booking</a:t>
            </a: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 Fill in a form to book a car (booking and return date validation is handled by JavaScript).</a:t>
            </a:r>
            <a:r>
              <a:rPr lang="en-AU" sz="11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200" b="1" kern="0" dirty="0">
                <a:effectLst/>
                <a:latin typeface="Times New Roman" panose="02020603050405020304" pitchFamily="18" charset="0"/>
                <a:ea typeface="Calibri" panose="020F0502020204030204" pitchFamily="34" charset="0"/>
                <a:cs typeface="Times New Roman" panose="02020603050405020304" pitchFamily="18" charset="0"/>
              </a:rPr>
              <a:t>View Car Gallery</a:t>
            </a: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 Explore available cars for rental.</a:t>
            </a:r>
            <a:r>
              <a:rPr lang="en-AU" sz="11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200" b="1" kern="0" dirty="0">
                <a:effectLst/>
                <a:latin typeface="Times New Roman" panose="02020603050405020304" pitchFamily="18" charset="0"/>
                <a:ea typeface="Calibri" panose="020F0502020204030204" pitchFamily="34" charset="0"/>
                <a:cs typeface="Times New Roman" panose="02020603050405020304" pitchFamily="18" charset="0"/>
              </a:rPr>
              <a:t>View Pricing Plan</a:t>
            </a: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 Explore the Price of available cars for rental.</a:t>
            </a:r>
            <a:r>
              <a:rPr lang="en-AU" sz="11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200" b="1" kern="0" dirty="0">
                <a:effectLst/>
                <a:latin typeface="Times New Roman" panose="02020603050405020304" pitchFamily="18" charset="0"/>
                <a:ea typeface="Calibri" panose="020F0502020204030204" pitchFamily="34" charset="0"/>
                <a:cs typeface="Times New Roman" panose="02020603050405020304" pitchFamily="18" charset="0"/>
              </a:rPr>
              <a:t>Send a Message</a:t>
            </a:r>
            <a:r>
              <a:rPr lang="en-AE" sz="1200" kern="0" dirty="0">
                <a:effectLst/>
                <a:latin typeface="Times New Roman" panose="02020603050405020304" pitchFamily="18" charset="0"/>
                <a:ea typeface="Calibri" panose="020F0502020204030204" pitchFamily="34" charset="0"/>
                <a:cs typeface="Times New Roman" panose="02020603050405020304" pitchFamily="18" charset="0"/>
              </a:rPr>
              <a:t>: Use the contact form to send inquiries or messages to the admin.</a:t>
            </a:r>
            <a:endParaRPr lang="en-AU" sz="11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451F5C3C-8C6B-491F-BDD0-71B068A1DD54}" type="slidenum">
              <a:rPr lang="en-AU" smtClean="0"/>
              <a:t>5</a:t>
            </a:fld>
            <a:endParaRPr lang="en-AU" dirty="0"/>
          </a:p>
        </p:txBody>
      </p:sp>
    </p:spTree>
    <p:extLst>
      <p:ext uri="{BB962C8B-B14F-4D97-AF65-F5344CB8AC3E}">
        <p14:creationId xmlns:p14="http://schemas.microsoft.com/office/powerpoint/2010/main" val="727886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just">
              <a:lnSpc>
                <a:spcPct val="150000"/>
              </a:lnSpc>
              <a:spcAft>
                <a:spcPts val="800"/>
              </a:spcAft>
              <a:buSzPts val="1000"/>
              <a:buFont typeface="Symbol" panose="05050102010706020507" pitchFamily="18" charset="2"/>
              <a:buNone/>
              <a:tabLst>
                <a:tab pos="457200" algn="l"/>
              </a:tabLst>
            </a:pPr>
            <a:r>
              <a:rPr lang="en-AE" sz="1800" b="1" kern="0" dirty="0">
                <a:effectLst/>
                <a:latin typeface="Times New Roman" panose="02020603050405020304" pitchFamily="18" charset="0"/>
                <a:ea typeface="Calibri" panose="020F0502020204030204" pitchFamily="34" charset="0"/>
                <a:cs typeface="Times New Roman" panose="02020603050405020304" pitchFamily="18" charset="0"/>
              </a:rPr>
              <a:t>Password Hashing</a:t>
            </a:r>
            <a:r>
              <a:rPr lang="en-AE" sz="1800" kern="0" dirty="0">
                <a:effectLst/>
                <a:latin typeface="Times New Roman" panose="02020603050405020304" pitchFamily="18" charset="0"/>
                <a:ea typeface="Calibri" panose="020F0502020204030204" pitchFamily="34" charset="0"/>
                <a:cs typeface="Times New Roman" panose="02020603050405020304" pitchFamily="18" charset="0"/>
              </a:rPr>
              <a:t>: Passwords are stored securely using bcrypt hashing to prevent exposure in case of a data breach.</a:t>
            </a:r>
            <a:r>
              <a:rPr lang="en-AU" sz="18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800" b="1" kern="0" dirty="0">
                <a:effectLst/>
                <a:latin typeface="Times New Roman" panose="02020603050405020304" pitchFamily="18" charset="0"/>
                <a:ea typeface="Calibri" panose="020F0502020204030204" pitchFamily="34" charset="0"/>
                <a:cs typeface="Times New Roman" panose="02020603050405020304" pitchFamily="18" charset="0"/>
              </a:rPr>
              <a:t>Data Validation</a:t>
            </a:r>
            <a:r>
              <a:rPr lang="en-AE" sz="1800" kern="0" dirty="0">
                <a:effectLst/>
                <a:latin typeface="Times New Roman" panose="02020603050405020304" pitchFamily="18" charset="0"/>
                <a:ea typeface="Calibri" panose="020F0502020204030204" pitchFamily="34" charset="0"/>
                <a:cs typeface="Times New Roman" panose="02020603050405020304" pitchFamily="18" charset="0"/>
              </a:rPr>
              <a:t>: JavaScript and HTML attributes ensure that users provide valid inputs. Additionally, SQL queries are parameterized to prevent SQL injection attacks.</a:t>
            </a:r>
            <a:r>
              <a:rPr lang="en-AU" sz="1800" b="0" kern="100" dirty="0">
                <a:effectLst/>
                <a:latin typeface="Aptos" panose="020B0004020202020204" pitchFamily="34" charset="0"/>
                <a:ea typeface="Calibri" panose="020F0502020204030204" pitchFamily="34" charset="0"/>
                <a:cs typeface="Times New Roman" panose="02020603050405020304" pitchFamily="18" charset="0"/>
              </a:rPr>
              <a:t> </a:t>
            </a:r>
            <a:r>
              <a:rPr lang="en-AE" sz="1800" b="1" kern="0" dirty="0">
                <a:effectLst/>
                <a:latin typeface="Times New Roman" panose="02020603050405020304" pitchFamily="18" charset="0"/>
                <a:ea typeface="Calibri" panose="020F0502020204030204" pitchFamily="34" charset="0"/>
                <a:cs typeface="Times New Roman" panose="02020603050405020304" pitchFamily="18" charset="0"/>
              </a:rPr>
              <a:t>Access Control</a:t>
            </a:r>
            <a:r>
              <a:rPr lang="en-AE" sz="1800" kern="0" dirty="0">
                <a:effectLst/>
                <a:latin typeface="Times New Roman" panose="02020603050405020304" pitchFamily="18" charset="0"/>
                <a:ea typeface="Calibri" panose="020F0502020204030204" pitchFamily="34" charset="0"/>
                <a:cs typeface="Times New Roman" panose="02020603050405020304" pitchFamily="18" charset="0"/>
              </a:rPr>
              <a:t>: Admin and user roles are strictly enforced to ensure that only authorized users can access certain features.</a:t>
            </a:r>
            <a:endParaRPr lang="en-AU" sz="1800" kern="100" dirty="0">
              <a:effectLst/>
              <a:latin typeface="Aptos" panose="020B0004020202020204" pitchFamily="34" charset="0"/>
              <a:ea typeface="Aptos" panose="020B0004020202020204" pitchFamily="34" charset="0"/>
              <a:cs typeface="Times New Roman" panose="02020603050405020304" pitchFamily="18" charset="0"/>
            </a:endParaRPr>
          </a:p>
          <a:p>
            <a:endParaRPr lang="en-AU" dirty="0"/>
          </a:p>
        </p:txBody>
      </p:sp>
      <p:sp>
        <p:nvSpPr>
          <p:cNvPr id="4" name="Slide Number Placeholder 3"/>
          <p:cNvSpPr>
            <a:spLocks noGrp="1"/>
          </p:cNvSpPr>
          <p:nvPr>
            <p:ph type="sldNum" sz="quarter" idx="5"/>
          </p:nvPr>
        </p:nvSpPr>
        <p:spPr/>
        <p:txBody>
          <a:bodyPr/>
          <a:lstStyle/>
          <a:p>
            <a:fld id="{451F5C3C-8C6B-491F-BDD0-71B068A1DD54}" type="slidenum">
              <a:rPr lang="en-AU" smtClean="0"/>
              <a:t>6</a:t>
            </a:fld>
            <a:endParaRPr lang="en-AU"/>
          </a:p>
        </p:txBody>
      </p:sp>
    </p:spTree>
    <p:extLst>
      <p:ext uri="{BB962C8B-B14F-4D97-AF65-F5344CB8AC3E}">
        <p14:creationId xmlns:p14="http://schemas.microsoft.com/office/powerpoint/2010/main" val="27013132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effective and safe platform for users and administrators to handle automobile rentals is provided by the automobile Rental System. Administrators can manage users, reservations, and reports with the help of role-based capabilities, while users can effortlessly book vehicles and explore available alternatives. Password hashing using bcrypt, input validation, and SQL injection prevention are essential security features that guarantee the safety of user data and the system as a whole. When it comes to handling automobile rentals, the system provides a comprehensive solution with robust security features.</a:t>
            </a:r>
            <a:endParaRPr lang="en-AU" dirty="0"/>
          </a:p>
        </p:txBody>
      </p:sp>
      <p:sp>
        <p:nvSpPr>
          <p:cNvPr id="4" name="Slide Number Placeholder 3"/>
          <p:cNvSpPr>
            <a:spLocks noGrp="1"/>
          </p:cNvSpPr>
          <p:nvPr>
            <p:ph type="sldNum" sz="quarter" idx="5"/>
          </p:nvPr>
        </p:nvSpPr>
        <p:spPr/>
        <p:txBody>
          <a:bodyPr/>
          <a:lstStyle/>
          <a:p>
            <a:fld id="{451F5C3C-8C6B-491F-BDD0-71B068A1DD54}" type="slidenum">
              <a:rPr lang="en-AU" smtClean="0"/>
              <a:t>7</a:t>
            </a:fld>
            <a:endParaRPr lang="en-AU"/>
          </a:p>
        </p:txBody>
      </p:sp>
    </p:spTree>
    <p:extLst>
      <p:ext uri="{BB962C8B-B14F-4D97-AF65-F5344CB8AC3E}">
        <p14:creationId xmlns:p14="http://schemas.microsoft.com/office/powerpoint/2010/main" val="42015513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01638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395807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937349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289903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5262935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24939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6562977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551381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590071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210239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9/18/2024</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9453945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9/18/2024</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74279877"/>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E48FA233-30DB-4D0A-BF51-78D03F79F2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18" name="Rectangle 17">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672"/>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F716CC0-CAC9-43AB-ADE5-2D88EAF329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721" y="462838"/>
            <a:ext cx="11149858" cy="5905297"/>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Connector 21">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5" name="Picture 4" descr="A blue car with a white background with Holden Arboretum in the background&#10;&#10;Description automatically generated">
            <a:extLst>
              <a:ext uri="{FF2B5EF4-FFF2-40B4-BE49-F238E27FC236}">
                <a16:creationId xmlns:a16="http://schemas.microsoft.com/office/drawing/2014/main" id="{321761B7-10D5-46C1-BC2B-AB2EC016333F}"/>
              </a:ext>
            </a:extLst>
          </p:cNvPr>
          <p:cNvPicPr>
            <a:picLocks noChangeAspect="1"/>
          </p:cNvPicPr>
          <p:nvPr/>
        </p:nvPicPr>
        <p:blipFill>
          <a:blip r:embed="rId3">
            <a:alphaModFix amt="40000"/>
            <a:extLst>
              <a:ext uri="{28A0092B-C50C-407E-A947-70E740481C1C}">
                <a14:useLocalDpi xmlns:a14="http://schemas.microsoft.com/office/drawing/2010/main" val="0"/>
              </a:ext>
            </a:extLst>
          </a:blip>
          <a:srcRect t="3212" r="-1" b="2550"/>
          <a:stretch/>
        </p:blipFill>
        <p:spPr>
          <a:xfrm>
            <a:off x="482600" y="462838"/>
            <a:ext cx="11147071" cy="5905296"/>
          </a:xfrm>
          <a:prstGeom prst="rect">
            <a:avLst/>
          </a:prstGeom>
        </p:spPr>
      </p:pic>
      <p:sp>
        <p:nvSpPr>
          <p:cNvPr id="2" name="Title 1">
            <a:extLst>
              <a:ext uri="{FF2B5EF4-FFF2-40B4-BE49-F238E27FC236}">
                <a16:creationId xmlns:a16="http://schemas.microsoft.com/office/drawing/2014/main" id="{55961A6F-77FB-9F30-6777-EE3BE049E24A}"/>
              </a:ext>
            </a:extLst>
          </p:cNvPr>
          <p:cNvSpPr>
            <a:spLocks noGrp="1"/>
          </p:cNvSpPr>
          <p:nvPr>
            <p:ph type="ctrTitle" idx="4294967295"/>
          </p:nvPr>
        </p:nvSpPr>
        <p:spPr>
          <a:xfrm>
            <a:off x="732568" y="3444673"/>
            <a:ext cx="10053419" cy="2736390"/>
          </a:xfrm>
        </p:spPr>
        <p:txBody>
          <a:bodyPr vert="horz" lIns="91440" tIns="45720" rIns="91440" bIns="45720" rtlCol="0" anchor="b">
            <a:normAutofit/>
          </a:bodyPr>
          <a:lstStyle/>
          <a:p>
            <a:r>
              <a:rPr lang="en-US" sz="8000" b="1" dirty="0">
                <a:solidFill>
                  <a:srgbClr val="FFFFFF"/>
                </a:solidFill>
              </a:rPr>
              <a:t>Easy Drive Rentals</a:t>
            </a:r>
          </a:p>
        </p:txBody>
      </p:sp>
      <p:sp>
        <p:nvSpPr>
          <p:cNvPr id="3" name="Subtitle 2">
            <a:extLst>
              <a:ext uri="{FF2B5EF4-FFF2-40B4-BE49-F238E27FC236}">
                <a16:creationId xmlns:a16="http://schemas.microsoft.com/office/drawing/2014/main" id="{3F0D25E7-D591-54FC-1E6E-A40E6D1D696D}"/>
              </a:ext>
            </a:extLst>
          </p:cNvPr>
          <p:cNvSpPr>
            <a:spLocks noGrp="1"/>
          </p:cNvSpPr>
          <p:nvPr>
            <p:ph type="subTitle" idx="4294967295"/>
          </p:nvPr>
        </p:nvSpPr>
        <p:spPr>
          <a:xfrm>
            <a:off x="6596565" y="655320"/>
            <a:ext cx="4869025" cy="1949813"/>
          </a:xfrm>
        </p:spPr>
        <p:txBody>
          <a:bodyPr vert="horz" lIns="91440" tIns="45720" rIns="91440" bIns="45720" rtlCol="0" anchor="t">
            <a:normAutofit fontScale="92500"/>
          </a:bodyPr>
          <a:lstStyle/>
          <a:p>
            <a:pPr algn="r"/>
            <a:r>
              <a:rPr lang="en-AE" b="1" dirty="0">
                <a:solidFill>
                  <a:schemeClr val="bg1"/>
                </a:solidFill>
              </a:rPr>
              <a:t>Website Structure and Technologies</a:t>
            </a:r>
            <a:endParaRPr lang="en-AU" b="1" dirty="0">
              <a:solidFill>
                <a:schemeClr val="bg1"/>
              </a:solidFill>
            </a:endParaRPr>
          </a:p>
          <a:p>
            <a:pPr algn="r"/>
            <a:endParaRPr lang="en-US" dirty="0">
              <a:solidFill>
                <a:srgbClr val="FFFFFF"/>
              </a:solidFill>
            </a:endParaRPr>
          </a:p>
          <a:p>
            <a:pPr algn="r"/>
            <a:r>
              <a:rPr lang="en-US" dirty="0">
                <a:solidFill>
                  <a:srgbClr val="FFFFFF"/>
                </a:solidFill>
              </a:rPr>
              <a:t>Muhammad </a:t>
            </a:r>
            <a:r>
              <a:rPr lang="en-US" dirty="0" err="1">
                <a:solidFill>
                  <a:srgbClr val="FFFFFF"/>
                </a:solidFill>
              </a:rPr>
              <a:t>Saffan</a:t>
            </a:r>
            <a:r>
              <a:rPr lang="en-US" dirty="0">
                <a:solidFill>
                  <a:srgbClr val="FFFFFF"/>
                </a:solidFill>
              </a:rPr>
              <a:t> Khan</a:t>
            </a:r>
          </a:p>
          <a:p>
            <a:pPr algn="r"/>
            <a:r>
              <a:rPr lang="en-US" dirty="0">
                <a:solidFill>
                  <a:srgbClr val="FFFFFF"/>
                </a:solidFill>
              </a:rPr>
              <a:t>20026565</a:t>
            </a:r>
          </a:p>
        </p:txBody>
      </p:sp>
    </p:spTree>
    <p:extLst>
      <p:ext uri="{BB962C8B-B14F-4D97-AF65-F5344CB8AC3E}">
        <p14:creationId xmlns:p14="http://schemas.microsoft.com/office/powerpoint/2010/main" val="2523664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2000"/>
                                  </p:stCondLst>
                                  <p:iterate type="lt">
                                    <p:tmPct val="10000"/>
                                  </p:iterate>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4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2000"/>
                                  </p:stCondLst>
                                  <p:iterate type="lt">
                                    <p:tmPct val="10000"/>
                                  </p:iterate>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4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4FA9C8E-9FE7-6BFE-11F9-0B4DCD91140B}"/>
              </a:ext>
            </a:extLst>
          </p:cNvPr>
          <p:cNvSpPr>
            <a:spLocks noGrp="1"/>
          </p:cNvSpPr>
          <p:nvPr>
            <p:ph type="body" idx="1"/>
          </p:nvPr>
        </p:nvSpPr>
        <p:spPr>
          <a:xfrm>
            <a:off x="1106424" y="1212970"/>
            <a:ext cx="5346222" cy="823912"/>
          </a:xfrm>
        </p:spPr>
        <p:txBody>
          <a:bodyPr>
            <a:normAutofit/>
          </a:bodyPr>
          <a:lstStyle/>
          <a:p>
            <a:r>
              <a:rPr lang="en-AU" sz="4000" dirty="0">
                <a:highlight>
                  <a:srgbClr val="0000FF"/>
                </a:highlight>
              </a:rPr>
              <a:t>Key Functionalities</a:t>
            </a:r>
          </a:p>
        </p:txBody>
      </p:sp>
      <p:pic>
        <p:nvPicPr>
          <p:cNvPr id="9" name="Content Placeholder 8" descr="White muscle car with top down">
            <a:extLst>
              <a:ext uri="{FF2B5EF4-FFF2-40B4-BE49-F238E27FC236}">
                <a16:creationId xmlns:a16="http://schemas.microsoft.com/office/drawing/2014/main" id="{9D9AA0BB-FF40-A717-A6FB-0C7927540497}"/>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484188" y="2626555"/>
            <a:ext cx="5346700" cy="3551166"/>
          </a:xfrm>
        </p:spPr>
      </p:pic>
      <p:graphicFrame>
        <p:nvGraphicFramePr>
          <p:cNvPr id="11" name="Content Placeholder 5">
            <a:extLst>
              <a:ext uri="{FF2B5EF4-FFF2-40B4-BE49-F238E27FC236}">
                <a16:creationId xmlns:a16="http://schemas.microsoft.com/office/drawing/2014/main" id="{3FFA22D4-C4D2-82FD-E5D3-DE5F2701526A}"/>
              </a:ext>
            </a:extLst>
          </p:cNvPr>
          <p:cNvGraphicFramePr>
            <a:graphicFrameLocks noGrp="1"/>
          </p:cNvGraphicFramePr>
          <p:nvPr>
            <p:ph sz="quarter" idx="4"/>
            <p:extLst>
              <p:ext uri="{D42A27DB-BD31-4B8C-83A1-F6EECF244321}">
                <p14:modId xmlns:p14="http://schemas.microsoft.com/office/powerpoint/2010/main" val="929666018"/>
              </p:ext>
            </p:extLst>
          </p:nvPr>
        </p:nvGraphicFramePr>
        <p:xfrm>
          <a:off x="6257120" y="2615185"/>
          <a:ext cx="5372551" cy="35744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Picture 3" descr="A red car with black trim&#10;&#10;Description automatically generated">
            <a:extLst>
              <a:ext uri="{FF2B5EF4-FFF2-40B4-BE49-F238E27FC236}">
                <a16:creationId xmlns:a16="http://schemas.microsoft.com/office/drawing/2014/main" id="{AB1DE91A-8681-7788-EA1F-BC7862D963E7}"/>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84188" y="2507227"/>
            <a:ext cx="5521667" cy="3959824"/>
          </a:xfrm>
          <a:prstGeom prst="rect">
            <a:avLst/>
          </a:prstGeom>
        </p:spPr>
      </p:pic>
    </p:spTree>
    <p:extLst>
      <p:ext uri="{BB962C8B-B14F-4D97-AF65-F5344CB8AC3E}">
        <p14:creationId xmlns:p14="http://schemas.microsoft.com/office/powerpoint/2010/main" val="2689092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7" name="Straight Connector 26">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E48FA233-30DB-4D0A-BF51-78D03F79F2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30" name="Rectangle 29">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C12927E5-081D-440D-A775-C0AE9DA1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07" y="489856"/>
            <a:ext cx="11147071" cy="1476642"/>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FBDFD39-1080-785C-D049-AC9BAFBDC1C7}"/>
              </a:ext>
            </a:extLst>
          </p:cNvPr>
          <p:cNvSpPr>
            <a:spLocks noGrp="1"/>
          </p:cNvSpPr>
          <p:nvPr>
            <p:ph type="title"/>
          </p:nvPr>
        </p:nvSpPr>
        <p:spPr>
          <a:xfrm>
            <a:off x="482601" y="721946"/>
            <a:ext cx="10813250" cy="1022100"/>
          </a:xfrm>
        </p:spPr>
        <p:txBody>
          <a:bodyPr vert="horz" lIns="91440" tIns="45720" rIns="91440" bIns="45720" rtlCol="0" anchor="ctr">
            <a:normAutofit/>
          </a:bodyPr>
          <a:lstStyle/>
          <a:p>
            <a:pPr marL="342900" lvl="0" indent="-342900" algn="just">
              <a:lnSpc>
                <a:spcPct val="150000"/>
              </a:lnSpc>
              <a:spcBef>
                <a:spcPts val="1200"/>
              </a:spcBef>
              <a:buFont typeface="+mj-lt"/>
              <a:buAutoNum type="arabicPeriod"/>
            </a:pPr>
            <a:r>
              <a:rPr lang="en-AE" sz="1800" b="1" kern="0" dirty="0">
                <a:effectLst/>
                <a:latin typeface="Times New Roman" panose="02020603050405020304" pitchFamily="18" charset="0"/>
                <a:ea typeface="Times New Roman" panose="02020603050405020304" pitchFamily="18" charset="0"/>
                <a:cs typeface="Times New Roman" panose="02020603050405020304" pitchFamily="18" charset="0"/>
              </a:rPr>
              <a:t>Security Measures</a:t>
            </a:r>
            <a:endParaRPr lang="en-AU"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22CDD0E7-BDD6-41F4-8AAB-088A2E8D036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33" name="Straight Connector 32">
            <a:extLst>
              <a:ext uri="{FF2B5EF4-FFF2-40B4-BE49-F238E27FC236}">
                <a16:creationId xmlns:a16="http://schemas.microsoft.com/office/drawing/2014/main" id="{C4558310-C928-4426-BFAC-68450D291D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199351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4" name="Text Placeholder 3">
            <a:extLst>
              <a:ext uri="{FF2B5EF4-FFF2-40B4-BE49-F238E27FC236}">
                <a16:creationId xmlns:a16="http://schemas.microsoft.com/office/drawing/2014/main" id="{3C94955A-21B4-5139-670D-C0564F8AF403}"/>
              </a:ext>
            </a:extLst>
          </p:cNvPr>
          <p:cNvSpPr>
            <a:spLocks noGrp="1"/>
          </p:cNvSpPr>
          <p:nvPr>
            <p:ph type="body" sz="half" idx="2"/>
          </p:nvPr>
        </p:nvSpPr>
        <p:spPr>
          <a:xfrm>
            <a:off x="6216171" y="2247497"/>
            <a:ext cx="5394141" cy="3888557"/>
          </a:xfrm>
        </p:spPr>
        <p:txBody>
          <a:bodyPr vert="horz" lIns="91440" tIns="45720" rIns="91440" bIns="45720" rtlCol="0" anchor="ctr">
            <a:normAutofit/>
          </a:bodyPr>
          <a:lstStyle/>
          <a:p>
            <a:pPr marL="342900" indent="-342900">
              <a:buFont typeface="Arial" panose="020B0604020202020204" pitchFamily="34" charset="0"/>
              <a:buChar char="Ø"/>
            </a:pPr>
            <a:r>
              <a:rPr lang="en-AE" sz="1800" b="1" dirty="0">
                <a:effectLst/>
                <a:latin typeface="Times New Roman" panose="02020603050405020304" pitchFamily="18" charset="0"/>
                <a:ea typeface="Calibri" panose="020F0502020204030204" pitchFamily="34" charset="0"/>
              </a:rPr>
              <a:t>Password Hashing</a:t>
            </a:r>
            <a:r>
              <a:rPr lang="en-AE" sz="1800" dirty="0">
                <a:effectLst/>
                <a:latin typeface="Times New Roman" panose="02020603050405020304" pitchFamily="18" charset="0"/>
                <a:ea typeface="Calibri" panose="020F0502020204030204" pitchFamily="34" charset="0"/>
              </a:rPr>
              <a:t>: </a:t>
            </a:r>
          </a:p>
          <a:p>
            <a:pPr marL="342900" indent="-342900">
              <a:buFont typeface="Arial" panose="020B0604020202020204" pitchFamily="34" charset="0"/>
              <a:buChar char="Ø"/>
            </a:pPr>
            <a:r>
              <a:rPr lang="en-AE" sz="1800" b="1" dirty="0">
                <a:effectLst/>
                <a:latin typeface="Times New Roman" panose="02020603050405020304" pitchFamily="18" charset="0"/>
                <a:ea typeface="Calibri" panose="020F0502020204030204" pitchFamily="34" charset="0"/>
              </a:rPr>
              <a:t>Data Validation</a:t>
            </a:r>
            <a:r>
              <a:rPr lang="en-AE" sz="1800" dirty="0">
                <a:effectLst/>
                <a:latin typeface="Times New Roman" panose="02020603050405020304" pitchFamily="18" charset="0"/>
                <a:ea typeface="Calibri" panose="020F0502020204030204" pitchFamily="34" charset="0"/>
              </a:rPr>
              <a:t>: </a:t>
            </a:r>
            <a:endParaRPr lang="en-AE" sz="1800" dirty="0">
              <a:latin typeface="Times New Roman" panose="02020603050405020304" pitchFamily="18" charset="0"/>
              <a:ea typeface="Calibri" panose="020F0502020204030204" pitchFamily="34" charset="0"/>
            </a:endParaRPr>
          </a:p>
          <a:p>
            <a:pPr marL="342900" indent="-342900">
              <a:buFont typeface="Arial" panose="020B0604020202020204" pitchFamily="34" charset="0"/>
              <a:buChar char="Ø"/>
            </a:pPr>
            <a:r>
              <a:rPr lang="en-AE" sz="1800" b="1" dirty="0">
                <a:effectLst/>
                <a:latin typeface="Times New Roman" panose="02020603050405020304" pitchFamily="18" charset="0"/>
                <a:ea typeface="Calibri" panose="020F0502020204030204" pitchFamily="34" charset="0"/>
              </a:rPr>
              <a:t>Access Control</a:t>
            </a:r>
            <a:r>
              <a:rPr lang="en-AE" sz="1800" dirty="0">
                <a:effectLst/>
                <a:latin typeface="Times New Roman" panose="02020603050405020304" pitchFamily="18" charset="0"/>
                <a:ea typeface="Calibri" panose="020F0502020204030204" pitchFamily="34" charset="0"/>
              </a:rPr>
              <a:t>: </a:t>
            </a:r>
          </a:p>
          <a:p>
            <a:pPr marL="342900" indent="-342900">
              <a:buFont typeface="Arial" panose="020B0604020202020204" pitchFamily="34" charset="0"/>
              <a:buChar char="Ø"/>
            </a:pPr>
            <a:r>
              <a:rPr lang="en-AE" sz="1800" b="1" kern="0" dirty="0">
                <a:effectLst/>
                <a:latin typeface="Times New Roman" panose="02020603050405020304" pitchFamily="18" charset="0"/>
                <a:ea typeface="Times New Roman" panose="02020603050405020304" pitchFamily="18" charset="0"/>
                <a:cs typeface="Times New Roman" panose="02020603050405020304" pitchFamily="18" charset="0"/>
              </a:rPr>
              <a:t>Code Commenting &amp; Best Practices</a:t>
            </a:r>
            <a:endParaRPr lang="en-AU"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Ø"/>
            </a:pPr>
            <a:r>
              <a:rPr lang="en-AE" sz="1800" b="1" dirty="0">
                <a:effectLst/>
                <a:latin typeface="Times New Roman" panose="02020603050405020304" pitchFamily="18" charset="0"/>
                <a:ea typeface="Calibri" panose="020F0502020204030204" pitchFamily="34" charset="0"/>
              </a:rPr>
              <a:t>Commenting</a:t>
            </a:r>
            <a:r>
              <a:rPr lang="en-AE" sz="1800" dirty="0">
                <a:effectLst/>
                <a:latin typeface="Times New Roman" panose="02020603050405020304" pitchFamily="18" charset="0"/>
                <a:ea typeface="Calibri" panose="020F0502020204030204" pitchFamily="34" charset="0"/>
              </a:rPr>
              <a:t>: </a:t>
            </a:r>
          </a:p>
          <a:p>
            <a:pPr marL="342900" indent="-342900">
              <a:buFont typeface="Arial" panose="020B0604020202020204" pitchFamily="34" charset="0"/>
              <a:buChar char="Ø"/>
            </a:pPr>
            <a:r>
              <a:rPr lang="en-AE" sz="1800" b="1" dirty="0">
                <a:effectLst/>
                <a:latin typeface="Times New Roman" panose="02020603050405020304" pitchFamily="18" charset="0"/>
                <a:ea typeface="Calibri" panose="020F0502020204030204" pitchFamily="34" charset="0"/>
              </a:rPr>
              <a:t>Modularization</a:t>
            </a:r>
            <a:r>
              <a:rPr lang="en-AE" sz="1800" dirty="0">
                <a:effectLst/>
                <a:latin typeface="Times New Roman" panose="02020603050405020304" pitchFamily="18" charset="0"/>
                <a:ea typeface="Calibri" panose="020F0502020204030204" pitchFamily="34" charset="0"/>
              </a:rPr>
              <a:t>: </a:t>
            </a:r>
            <a:endParaRPr lang="en-US" sz="4000" dirty="0"/>
          </a:p>
        </p:txBody>
      </p:sp>
      <p:cxnSp>
        <p:nvCxnSpPr>
          <p:cNvPr id="26" name="Straight Connector 25">
            <a:extLst>
              <a:ext uri="{FF2B5EF4-FFF2-40B4-BE49-F238E27FC236}">
                <a16:creationId xmlns:a16="http://schemas.microsoft.com/office/drawing/2014/main" id="{B58B45F5-E162-4AF7-9E46-A4290969B4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5" name="Picture 4" descr="A brown car with black wheels with Holden Arboretum in the background&#10;&#10;Description automatically generated">
            <a:extLst>
              <a:ext uri="{FF2B5EF4-FFF2-40B4-BE49-F238E27FC236}">
                <a16:creationId xmlns:a16="http://schemas.microsoft.com/office/drawing/2014/main" id="{3892C639-53BB-1B7E-779A-E599C92BB8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495" y="2760352"/>
            <a:ext cx="5928505" cy="3332781"/>
          </a:xfrm>
          <a:prstGeom prst="rect">
            <a:avLst/>
          </a:prstGeom>
        </p:spPr>
      </p:pic>
    </p:spTree>
    <p:extLst>
      <p:ext uri="{BB962C8B-B14F-4D97-AF65-F5344CB8AC3E}">
        <p14:creationId xmlns:p14="http://schemas.microsoft.com/office/powerpoint/2010/main" val="31654087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092F94D-0DB2-5F1D-4F4C-14C52A9D7662}"/>
              </a:ext>
            </a:extLst>
          </p:cNvPr>
          <p:cNvSpPr>
            <a:spLocks noGrp="1"/>
          </p:cNvSpPr>
          <p:nvPr>
            <p:ph type="title"/>
          </p:nvPr>
        </p:nvSpPr>
        <p:spPr>
          <a:xfrm>
            <a:off x="6103143" y="976160"/>
            <a:ext cx="5526527" cy="2237925"/>
          </a:xfrm>
        </p:spPr>
        <p:txBody>
          <a:bodyPr>
            <a:normAutofit/>
          </a:bodyPr>
          <a:lstStyle/>
          <a:p>
            <a:pPr>
              <a:lnSpc>
                <a:spcPct val="90000"/>
              </a:lnSpc>
            </a:pPr>
            <a:r>
              <a:rPr lang="en-AU" sz="5100" b="1" dirty="0"/>
              <a:t>Admin Functionality</a:t>
            </a:r>
            <a:br>
              <a:rPr lang="en-AU" sz="5100" dirty="0"/>
            </a:br>
            <a:endParaRPr lang="en-AU" sz="5100" dirty="0"/>
          </a:p>
        </p:txBody>
      </p:sp>
      <p:cxnSp>
        <p:nvCxnSpPr>
          <p:cNvPr id="12" name="Straight Connector 11">
            <a:extLst>
              <a:ext uri="{FF2B5EF4-FFF2-40B4-BE49-F238E27FC236}">
                <a16:creationId xmlns:a16="http://schemas.microsoft.com/office/drawing/2014/main" id="{5971AF9D-C565-4DF8-BDC9-EE1451B020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7" name="Graphic 6" descr="User">
            <a:extLst>
              <a:ext uri="{FF2B5EF4-FFF2-40B4-BE49-F238E27FC236}">
                <a16:creationId xmlns:a16="http://schemas.microsoft.com/office/drawing/2014/main" id="{E4D9F012-A24A-FCCF-87ED-15CFBCBC6C86}"/>
              </a:ext>
            </a:extLst>
          </p:cNvPr>
          <p:cNvPicPr>
            <a:picLocks noChangeAspect="1"/>
          </p:cNvPicPr>
          <p:nvPr/>
        </p:nvPicPr>
        <p:blipFill>
          <a:blip r:embed="rId3">
            <a:alphaModFix/>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82600" y="877564"/>
            <a:ext cx="5102674" cy="5102674"/>
          </a:xfrm>
          <a:prstGeom prst="rect">
            <a:avLst/>
          </a:prstGeom>
        </p:spPr>
      </p:pic>
      <p:sp>
        <p:nvSpPr>
          <p:cNvPr id="24" name="Content Placeholder 2">
            <a:extLst>
              <a:ext uri="{FF2B5EF4-FFF2-40B4-BE49-F238E27FC236}">
                <a16:creationId xmlns:a16="http://schemas.microsoft.com/office/drawing/2014/main" id="{20D450E6-0A21-2544-9704-D61BDCFA5F88}"/>
              </a:ext>
            </a:extLst>
          </p:cNvPr>
          <p:cNvSpPr>
            <a:spLocks noGrp="1"/>
          </p:cNvSpPr>
          <p:nvPr>
            <p:ph idx="1"/>
          </p:nvPr>
        </p:nvSpPr>
        <p:spPr>
          <a:xfrm>
            <a:off x="6103145" y="3408254"/>
            <a:ext cx="5526526" cy="2470031"/>
          </a:xfrm>
        </p:spPr>
        <p:txBody>
          <a:bodyPr>
            <a:normAutofit/>
          </a:bodyPr>
          <a:lstStyle/>
          <a:p>
            <a:pPr marL="342900" indent="-342900">
              <a:lnSpc>
                <a:spcPct val="90000"/>
              </a:lnSpc>
              <a:buFont typeface="Courier New" panose="02070309020205020404" pitchFamily="49" charset="0"/>
              <a:buChar char="o"/>
            </a:pPr>
            <a:r>
              <a:rPr lang="en-AE" sz="1800" b="1" kern="0" dirty="0">
                <a:effectLst/>
                <a:latin typeface="Times New Roman" panose="02020603050405020304" pitchFamily="18" charset="0"/>
                <a:ea typeface="Times New Roman" panose="02020603050405020304" pitchFamily="18" charset="0"/>
                <a:cs typeface="Times New Roman" panose="02020603050405020304" pitchFamily="18" charset="0"/>
              </a:rPr>
              <a:t>Database Schema</a:t>
            </a:r>
          </a:p>
          <a:p>
            <a:pPr marL="342900" indent="-342900">
              <a:lnSpc>
                <a:spcPct val="90000"/>
              </a:lnSpc>
              <a:buFont typeface="Courier New" panose="02070309020205020404" pitchFamily="49" charset="0"/>
              <a:buChar char="o"/>
            </a:pPr>
            <a:r>
              <a:rPr lang="en-AE" sz="1800" b="1" dirty="0">
                <a:effectLst/>
                <a:latin typeface="Times New Roman" panose="02020603050405020304" pitchFamily="18" charset="0"/>
                <a:ea typeface="Times New Roman" panose="02020603050405020304" pitchFamily="18" charset="0"/>
                <a:cs typeface="Times New Roman" panose="02020603050405020304" pitchFamily="18" charset="0"/>
              </a:rPr>
              <a:t>Users Table</a:t>
            </a:r>
            <a:endParaRPr lang="en-A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nSpc>
                <a:spcPct val="90000"/>
              </a:lnSpc>
              <a:buFont typeface="Courier New" panose="02070309020205020404" pitchFamily="49" charset="0"/>
              <a:buChar char="o"/>
            </a:pPr>
            <a:r>
              <a:rPr lang="en-AE" sz="1800" b="1" dirty="0">
                <a:effectLst/>
                <a:latin typeface="Times New Roman" panose="02020603050405020304" pitchFamily="18" charset="0"/>
                <a:ea typeface="Calibri" panose="020F0502020204030204" pitchFamily="34" charset="0"/>
                <a:cs typeface="Times New Roman" panose="02020603050405020304" pitchFamily="18" charset="0"/>
              </a:rPr>
              <a:t>Columns</a:t>
            </a:r>
            <a:r>
              <a:rPr lang="en-AE" sz="1800" dirty="0">
                <a:effectLst/>
                <a:latin typeface="Times New Roman" panose="02020603050405020304" pitchFamily="18" charset="0"/>
                <a:ea typeface="Calibri" panose="020F0502020204030204" pitchFamily="34" charset="0"/>
                <a:cs typeface="Times New Roman" panose="02020603050405020304" pitchFamily="18" charset="0"/>
              </a:rPr>
              <a:t>:</a:t>
            </a:r>
            <a:endParaRPr lang="en-AU"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342900" indent="-342900">
              <a:lnSpc>
                <a:spcPct val="90000"/>
              </a:lnSpc>
              <a:buFont typeface="Courier New" panose="02070309020205020404" pitchFamily="49" charset="0"/>
              <a:buChar char="o"/>
            </a:pPr>
            <a:endParaRPr lang="en-AU"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cxnSp>
        <p:nvCxnSpPr>
          <p:cNvPr id="14" name="Straight Connector 13">
            <a:extLst>
              <a:ext uri="{FF2B5EF4-FFF2-40B4-BE49-F238E27FC236}">
                <a16:creationId xmlns:a16="http://schemas.microsoft.com/office/drawing/2014/main" id="{E1661F5C-3018-4F57-B263-B9267D4DEE4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90497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C12927E5-081D-440D-A775-C0AE9DA1E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07" y="489856"/>
            <a:ext cx="11147071" cy="1476642"/>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73FC842-470F-2E2D-AF5F-DA791362D8C6}"/>
              </a:ext>
            </a:extLst>
          </p:cNvPr>
          <p:cNvSpPr>
            <a:spLocks noGrp="1"/>
          </p:cNvSpPr>
          <p:nvPr>
            <p:ph type="title"/>
          </p:nvPr>
        </p:nvSpPr>
        <p:spPr>
          <a:xfrm>
            <a:off x="689375" y="866994"/>
            <a:ext cx="10813250" cy="1022100"/>
          </a:xfrm>
        </p:spPr>
        <p:txBody>
          <a:bodyPr vert="horz" lIns="91440" tIns="45720" rIns="91440" bIns="45720" rtlCol="0">
            <a:normAutofit/>
          </a:bodyPr>
          <a:lstStyle/>
          <a:p>
            <a:pPr marL="342900" lvl="0" indent="-342900" algn="just">
              <a:lnSpc>
                <a:spcPct val="150000"/>
              </a:lnSpc>
              <a:spcBef>
                <a:spcPts val="1200"/>
              </a:spcBef>
              <a:buFont typeface="+mj-lt"/>
              <a:buAutoNum type="arabicPeriod"/>
            </a:pPr>
            <a:r>
              <a:rPr lang="en-AE" sz="1800" b="1" kern="0" dirty="0">
                <a:effectLst/>
                <a:latin typeface="Times New Roman" panose="02020603050405020304" pitchFamily="18" charset="0"/>
                <a:ea typeface="Times New Roman" panose="02020603050405020304" pitchFamily="18" charset="0"/>
                <a:cs typeface="Times New Roman" panose="02020603050405020304" pitchFamily="18" charset="0"/>
              </a:rPr>
              <a:t>Website Structure and Technologies</a:t>
            </a:r>
            <a:endParaRPr lang="en-AU" sz="1800" b="1" kern="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cxnSp>
        <p:nvCxnSpPr>
          <p:cNvPr id="37" name="Straight Connector 36">
            <a:extLst>
              <a:ext uri="{FF2B5EF4-FFF2-40B4-BE49-F238E27FC236}">
                <a16:creationId xmlns:a16="http://schemas.microsoft.com/office/drawing/2014/main" id="{22CDD0E7-BDD6-41F4-8AAB-088A2E8D036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7" name="Content Placeholder 6" descr="Convertible with surfboard">
            <a:extLst>
              <a:ext uri="{FF2B5EF4-FFF2-40B4-BE49-F238E27FC236}">
                <a16:creationId xmlns:a16="http://schemas.microsoft.com/office/drawing/2014/main" id="{3A3291CD-4E19-D620-7BDF-BDB6A1AFDF7B}"/>
              </a:ext>
            </a:extLst>
          </p:cNvPr>
          <p:cNvPicPr>
            <a:picLocks noChangeAspect="1"/>
          </p:cNvPicPr>
          <p:nvPr/>
        </p:nvPicPr>
        <p:blipFill>
          <a:blip r:embed="rId3">
            <a:alphaModFix/>
            <a:extLst>
              <a:ext uri="{28A0092B-C50C-407E-A947-70E740481C1C}">
                <a14:useLocalDpi xmlns:a14="http://schemas.microsoft.com/office/drawing/2010/main" val="0"/>
              </a:ext>
            </a:extLst>
          </a:blip>
          <a:srcRect l="10721" r="5179" b="-2"/>
          <a:stretch/>
        </p:blipFill>
        <p:spPr>
          <a:xfrm>
            <a:off x="481007" y="1993515"/>
            <a:ext cx="5511628" cy="4374624"/>
          </a:xfrm>
          <a:prstGeom prst="rect">
            <a:avLst/>
          </a:prstGeom>
        </p:spPr>
      </p:pic>
      <p:cxnSp>
        <p:nvCxnSpPr>
          <p:cNvPr id="39" name="Straight Connector 38">
            <a:extLst>
              <a:ext uri="{FF2B5EF4-FFF2-40B4-BE49-F238E27FC236}">
                <a16:creationId xmlns:a16="http://schemas.microsoft.com/office/drawing/2014/main" id="{C4558310-C928-4426-BFAC-68450D291D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199351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0" name="Content Placeholder 29">
            <a:extLst>
              <a:ext uri="{FF2B5EF4-FFF2-40B4-BE49-F238E27FC236}">
                <a16:creationId xmlns:a16="http://schemas.microsoft.com/office/drawing/2014/main" id="{A4F6BDA3-B64F-4324-C26C-19E02F3C4794}"/>
              </a:ext>
            </a:extLst>
          </p:cNvPr>
          <p:cNvSpPr>
            <a:spLocks noGrp="1"/>
          </p:cNvSpPr>
          <p:nvPr>
            <p:ph idx="1"/>
          </p:nvPr>
        </p:nvSpPr>
        <p:spPr>
          <a:xfrm>
            <a:off x="6216171" y="2247497"/>
            <a:ext cx="5394141" cy="3888557"/>
          </a:xfrm>
        </p:spPr>
        <p:txBody>
          <a:bodyPr anchor="ctr">
            <a:noAutofit/>
          </a:bodyPr>
          <a:lstStyle/>
          <a:p>
            <a:pPr marL="457200" indent="-457200">
              <a:buFont typeface="Wingdings" panose="05000000000000000000" pitchFamily="2" charset="2"/>
              <a:buChar char="Ø"/>
            </a:pPr>
            <a:r>
              <a:rPr lang="en-GB" sz="1800" b="1" dirty="0">
                <a:effectLst/>
                <a:latin typeface="Times New Roman" panose="02020603050405020304" pitchFamily="18" charset="0"/>
                <a:ea typeface="Times New Roman" panose="02020603050405020304" pitchFamily="18" charset="0"/>
                <a:cs typeface="Times New Roman" panose="02020603050405020304" pitchFamily="18" charset="0"/>
              </a:rPr>
              <a:t>HTML/CSS</a:t>
            </a:r>
          </a:p>
          <a:p>
            <a:pPr marL="457200" indent="-457200">
              <a:buFont typeface="Wingdings" panose="05000000000000000000" pitchFamily="2" charset="2"/>
              <a:buChar char="Ø"/>
            </a:pPr>
            <a:r>
              <a:rPr lang="en-AE" sz="1800" b="1" dirty="0">
                <a:effectLst/>
                <a:latin typeface="Times New Roman" panose="02020603050405020304" pitchFamily="18" charset="0"/>
                <a:ea typeface="Calibri" panose="020F0502020204030204" pitchFamily="34" charset="0"/>
              </a:rPr>
              <a:t>Error Handling &amp; Validation:</a:t>
            </a:r>
            <a:r>
              <a:rPr lang="en-AE" sz="1800" dirty="0">
                <a:effectLst/>
                <a:latin typeface="Times New Roman" panose="02020603050405020304" pitchFamily="18" charset="0"/>
                <a:ea typeface="Calibri" panose="020F0502020204030204" pitchFamily="34" charset="0"/>
              </a:rPr>
              <a:t> </a:t>
            </a:r>
            <a:endParaRPr lang="en-GB" sz="1800" b="1" dirty="0">
              <a:latin typeface="Times New Roman" panose="02020603050405020304" pitchFamily="18" charset="0"/>
              <a:ea typeface="Calibri" panose="020F0502020204030204" pitchFamily="34" charset="0"/>
              <a:cs typeface="Times New Roman" panose="02020603050405020304" pitchFamily="18" charset="0"/>
            </a:endParaRPr>
          </a:p>
          <a:p>
            <a:pPr marL="457200" indent="-457200">
              <a:buFont typeface="Wingdings" panose="05000000000000000000" pitchFamily="2" charset="2"/>
              <a:buChar char="Ø"/>
            </a:pPr>
            <a:r>
              <a:rPr lang="en-AE" sz="1800" b="1" dirty="0">
                <a:effectLst/>
                <a:latin typeface="Times New Roman" panose="02020603050405020304" pitchFamily="18" charset="0"/>
                <a:ea typeface="Times New Roman" panose="02020603050405020304" pitchFamily="18" charset="0"/>
                <a:cs typeface="Times New Roman" panose="02020603050405020304" pitchFamily="18" charset="0"/>
              </a:rPr>
              <a:t>PHP &amp; MySQL</a:t>
            </a:r>
            <a:endParaRPr lang="en-A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r>
              <a:rPr lang="en-AE" sz="1800" b="1" dirty="0">
                <a:effectLst/>
                <a:latin typeface="Times New Roman" panose="02020603050405020304" pitchFamily="18" charset="0"/>
                <a:ea typeface="Calibri" panose="020F0502020204030204" pitchFamily="34" charset="0"/>
              </a:rPr>
              <a:t>MySQL Database:</a:t>
            </a:r>
            <a:r>
              <a:rPr lang="en-AE" sz="1800" dirty="0">
                <a:effectLst/>
                <a:latin typeface="Times New Roman" panose="02020603050405020304" pitchFamily="18" charset="0"/>
                <a:ea typeface="Calibri" panose="020F0502020204030204" pitchFamily="34" charset="0"/>
              </a:rPr>
              <a:t> </a:t>
            </a:r>
          </a:p>
          <a:p>
            <a:pPr marL="457200" indent="-457200">
              <a:buFont typeface="Wingdings" panose="05000000000000000000" pitchFamily="2" charset="2"/>
              <a:buChar char="Ø"/>
            </a:pPr>
            <a:r>
              <a:rPr lang="en-AE" sz="1800" b="1" dirty="0">
                <a:effectLst/>
                <a:latin typeface="Times New Roman" panose="02020603050405020304" pitchFamily="18" charset="0"/>
                <a:ea typeface="Calibri" panose="020F0502020204030204" pitchFamily="34" charset="0"/>
              </a:rPr>
              <a:t>User Authentication</a:t>
            </a:r>
            <a:r>
              <a:rPr lang="en-AE" sz="1800" dirty="0">
                <a:effectLst/>
                <a:latin typeface="Times New Roman" panose="02020603050405020304" pitchFamily="18" charset="0"/>
                <a:ea typeface="Calibri" panose="020F0502020204030204" pitchFamily="34" charset="0"/>
              </a:rPr>
              <a:t>: </a:t>
            </a:r>
            <a:endParaRPr lang="en-AE" sz="1800" dirty="0">
              <a:latin typeface="Times New Roman" panose="02020603050405020304" pitchFamily="18" charset="0"/>
              <a:ea typeface="Calibri" panose="020F0502020204030204" pitchFamily="34" charset="0"/>
            </a:endParaRPr>
          </a:p>
          <a:p>
            <a:pPr marL="457200" indent="-457200">
              <a:buFont typeface="Wingdings" panose="05000000000000000000" pitchFamily="2" charset="2"/>
              <a:buChar char="Ø"/>
            </a:pPr>
            <a:r>
              <a:rPr lang="en-AE" sz="1800" b="1" dirty="0">
                <a:effectLst/>
                <a:latin typeface="Times New Roman" panose="02020603050405020304" pitchFamily="18" charset="0"/>
                <a:ea typeface="Calibri" panose="020F0502020204030204" pitchFamily="34" charset="0"/>
              </a:rPr>
              <a:t>CRUD for Admin</a:t>
            </a:r>
            <a:r>
              <a:rPr lang="en-AE" sz="1800" dirty="0">
                <a:effectLst/>
                <a:latin typeface="Times New Roman" panose="02020603050405020304" pitchFamily="18" charset="0"/>
                <a:ea typeface="Calibri" panose="020F0502020204030204" pitchFamily="34" charset="0"/>
              </a:rPr>
              <a:t>: </a:t>
            </a:r>
          </a:p>
          <a:p>
            <a:pPr marL="457200" indent="-457200">
              <a:buFont typeface="Wingdings" panose="05000000000000000000" pitchFamily="2" charset="2"/>
              <a:buChar char="Ø"/>
            </a:pPr>
            <a:r>
              <a:rPr lang="en-AE" sz="1800" b="1" dirty="0">
                <a:effectLst/>
                <a:latin typeface="Times New Roman" panose="02020603050405020304" pitchFamily="18" charset="0"/>
                <a:ea typeface="Calibri" panose="020F0502020204030204" pitchFamily="34" charset="0"/>
              </a:rPr>
              <a:t>Database Schema</a:t>
            </a:r>
            <a:r>
              <a:rPr lang="en-AE" sz="1800" dirty="0">
                <a:effectLst/>
                <a:latin typeface="Times New Roman" panose="02020603050405020304" pitchFamily="18" charset="0"/>
                <a:ea typeface="Calibri" panose="020F0502020204030204" pitchFamily="34" charset="0"/>
              </a:rPr>
              <a:t>: </a:t>
            </a:r>
            <a:endParaRPr lang="en-AE" sz="1800" dirty="0">
              <a:latin typeface="Times New Roman" panose="02020603050405020304" pitchFamily="18" charset="0"/>
              <a:ea typeface="Calibri" panose="020F0502020204030204" pitchFamily="34" charset="0"/>
            </a:endParaRPr>
          </a:p>
          <a:p>
            <a:pPr marL="457200" indent="-457200">
              <a:buFont typeface="Wingdings" panose="05000000000000000000" pitchFamily="2" charset="2"/>
              <a:buChar char="Ø"/>
            </a:pPr>
            <a:r>
              <a:rPr lang="en-AE" sz="1800" b="1" dirty="0">
                <a:effectLst/>
                <a:latin typeface="Times New Roman" panose="02020603050405020304" pitchFamily="18" charset="0"/>
                <a:ea typeface="Times New Roman" panose="02020603050405020304" pitchFamily="18" charset="0"/>
                <a:cs typeface="Times New Roman" panose="02020603050405020304" pitchFamily="18" charset="0"/>
              </a:rPr>
              <a:t>JavaScript</a:t>
            </a:r>
            <a:endParaRPr lang="en-AU" sz="1800" b="1"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indent="-457200">
              <a:buFont typeface="Wingdings" panose="05000000000000000000" pitchFamily="2" charset="2"/>
              <a:buChar char="Ø"/>
            </a:pPr>
            <a:endParaRPr lang="en-US" dirty="0"/>
          </a:p>
        </p:txBody>
      </p:sp>
      <p:cxnSp>
        <p:nvCxnSpPr>
          <p:cNvPr id="41" name="Straight Connector 40">
            <a:extLst>
              <a:ext uri="{FF2B5EF4-FFF2-40B4-BE49-F238E27FC236}">
                <a16:creationId xmlns:a16="http://schemas.microsoft.com/office/drawing/2014/main" id="{B58B45F5-E162-4AF7-9E46-A4290969B4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6" name="Picture 5" descr="A car parked on the sand&#10;&#10;Description automatically generated">
            <a:extLst>
              <a:ext uri="{FF2B5EF4-FFF2-40B4-BE49-F238E27FC236}">
                <a16:creationId xmlns:a16="http://schemas.microsoft.com/office/drawing/2014/main" id="{40CAB83E-AB8D-EE87-FB35-3C20384954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0503" y="1868175"/>
            <a:ext cx="5992635" cy="4891501"/>
          </a:xfrm>
          <a:prstGeom prst="rect">
            <a:avLst/>
          </a:prstGeom>
        </p:spPr>
      </p:pic>
    </p:spTree>
    <p:extLst>
      <p:ext uri="{BB962C8B-B14F-4D97-AF65-F5344CB8AC3E}">
        <p14:creationId xmlns:p14="http://schemas.microsoft.com/office/powerpoint/2010/main" val="27171024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68" name="Straight Connector 6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70" name="Straight Connector 6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72" name="Rectangle 71">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a:extLst>
              <a:ext uri="{FF2B5EF4-FFF2-40B4-BE49-F238E27FC236}">
                <a16:creationId xmlns:a16="http://schemas.microsoft.com/office/drawing/2014/main" id="{C34B9DE3-1715-4EE3-99FA-C9BC12F5D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Content Placeholder 7" descr="Lines on wood">
            <a:extLst>
              <a:ext uri="{FF2B5EF4-FFF2-40B4-BE49-F238E27FC236}">
                <a16:creationId xmlns:a16="http://schemas.microsoft.com/office/drawing/2014/main" id="{F9C45B8D-6402-1A7F-8BEF-9F68629D232E}"/>
              </a:ext>
            </a:extLst>
          </p:cNvPr>
          <p:cNvPicPr>
            <a:picLocks noGrp="1" noChangeAspect="1"/>
          </p:cNvPicPr>
          <p:nvPr>
            <p:ph sz="half" idx="2"/>
          </p:nvPr>
        </p:nvPicPr>
        <p:blipFill>
          <a:blip r:embed="rId3">
            <a:alphaModFix amt="40000"/>
            <a:extLst>
              <a:ext uri="{28A0092B-C50C-407E-A947-70E740481C1C}">
                <a14:useLocalDpi xmlns:a14="http://schemas.microsoft.com/office/drawing/2010/main" val="0"/>
              </a:ext>
            </a:extLst>
          </a:blip>
          <a:srcRect l="24434" r="16232" b="-1"/>
          <a:stretch/>
        </p:blipFill>
        <p:spPr>
          <a:xfrm>
            <a:off x="20" y="10"/>
            <a:ext cx="6095979" cy="6857990"/>
          </a:xfrm>
          <a:prstGeom prst="rect">
            <a:avLst/>
          </a:prstGeom>
        </p:spPr>
      </p:pic>
      <p:sp>
        <p:nvSpPr>
          <p:cNvPr id="2" name="Title 1">
            <a:extLst>
              <a:ext uri="{FF2B5EF4-FFF2-40B4-BE49-F238E27FC236}">
                <a16:creationId xmlns:a16="http://schemas.microsoft.com/office/drawing/2014/main" id="{079AB640-D7CD-6301-115E-AFBF8B800922}"/>
              </a:ext>
            </a:extLst>
          </p:cNvPr>
          <p:cNvSpPr>
            <a:spLocks noGrp="1"/>
          </p:cNvSpPr>
          <p:nvPr>
            <p:ph type="title"/>
          </p:nvPr>
        </p:nvSpPr>
        <p:spPr>
          <a:xfrm>
            <a:off x="482601" y="799418"/>
            <a:ext cx="5310392" cy="2929357"/>
          </a:xfrm>
        </p:spPr>
        <p:txBody>
          <a:bodyPr vert="horz" lIns="91440" tIns="45720" rIns="91440" bIns="45720" rtlCol="0" anchor="t">
            <a:normAutofit/>
          </a:bodyPr>
          <a:lstStyle/>
          <a:p>
            <a:r>
              <a:rPr lang="en-AE" sz="5400" dirty="0">
                <a:solidFill>
                  <a:schemeClr val="bg1"/>
                </a:solidFill>
                <a:effectLst/>
                <a:latin typeface="Times New Roman" panose="02020603050405020304" pitchFamily="18" charset="0"/>
                <a:ea typeface="Calibri" panose="020F0502020204030204" pitchFamily="34" charset="0"/>
              </a:rPr>
              <a:t>PHP &amp; MySQL</a:t>
            </a:r>
            <a:endParaRPr lang="en-US" sz="5400" dirty="0">
              <a:solidFill>
                <a:schemeClr val="bg1"/>
              </a:solidFill>
            </a:endParaRPr>
          </a:p>
        </p:txBody>
      </p:sp>
      <p:pic>
        <p:nvPicPr>
          <p:cNvPr id="6" name="Content Placeholder 5" descr="Icebergs">
            <a:extLst>
              <a:ext uri="{FF2B5EF4-FFF2-40B4-BE49-F238E27FC236}">
                <a16:creationId xmlns:a16="http://schemas.microsoft.com/office/drawing/2014/main" id="{EE114DAE-079E-94F2-5428-2079A5E446DA}"/>
              </a:ext>
            </a:extLst>
          </p:cNvPr>
          <p:cNvPicPr>
            <a:picLocks noChangeAspect="1"/>
          </p:cNvPicPr>
          <p:nvPr/>
        </p:nvPicPr>
        <p:blipFill>
          <a:blip r:embed="rId4">
            <a:alphaModFix amt="40000"/>
            <a:extLst>
              <a:ext uri="{28A0092B-C50C-407E-A947-70E740481C1C}">
                <a14:useLocalDpi xmlns:a14="http://schemas.microsoft.com/office/drawing/2010/main" val="0"/>
              </a:ext>
            </a:extLst>
          </a:blip>
          <a:srcRect l="27508" r="20819" b="1"/>
          <a:stretch/>
        </p:blipFill>
        <p:spPr>
          <a:xfrm>
            <a:off x="6095999" y="10"/>
            <a:ext cx="6096001" cy="6842316"/>
          </a:xfrm>
          <a:prstGeom prst="rect">
            <a:avLst/>
          </a:prstGeom>
        </p:spPr>
      </p:pic>
      <p:cxnSp>
        <p:nvCxnSpPr>
          <p:cNvPr id="76" name="Straight Connector 75">
            <a:extLst>
              <a:ext uri="{FF2B5EF4-FFF2-40B4-BE49-F238E27FC236}">
                <a16:creationId xmlns:a16="http://schemas.microsoft.com/office/drawing/2014/main" id="{6108BD3D-CFD0-4A15-ACF6-EBC254CD7C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
        <p:nvSpPr>
          <p:cNvPr id="12" name="Content Placeholder 11">
            <a:extLst>
              <a:ext uri="{FF2B5EF4-FFF2-40B4-BE49-F238E27FC236}">
                <a16:creationId xmlns:a16="http://schemas.microsoft.com/office/drawing/2014/main" id="{B9F9A4AF-32CD-7D45-968C-B77AB0AAD237}"/>
              </a:ext>
            </a:extLst>
          </p:cNvPr>
          <p:cNvSpPr>
            <a:spLocks noGrp="1"/>
          </p:cNvSpPr>
          <p:nvPr>
            <p:ph sz="half" idx="1"/>
          </p:nvPr>
        </p:nvSpPr>
        <p:spPr>
          <a:xfrm>
            <a:off x="4864609" y="799419"/>
            <a:ext cx="6765062" cy="5229038"/>
          </a:xfrm>
        </p:spPr>
        <p:txBody>
          <a:bodyPr vert="horz" lIns="91440" tIns="45720" rIns="91440" bIns="45720" rtlCol="0" anchor="b">
            <a:normAutofit fontScale="77500" lnSpcReduction="20000"/>
          </a:bodyPr>
          <a:lstStyle/>
          <a:p>
            <a:pPr algn="r">
              <a:lnSpc>
                <a:spcPct val="90000"/>
              </a:lnSpc>
              <a:buFont typeface="Arial" panose="020B0604020202020204" pitchFamily="34" charset="0"/>
              <a:buChar char="•"/>
            </a:pPr>
            <a:endParaRPr lang="en-AE" sz="1800" b="1" dirty="0">
              <a:solidFill>
                <a:schemeClr val="bg1"/>
              </a:solidFill>
              <a:effectLst/>
              <a:latin typeface="Times New Roman" panose="02020603050405020304" pitchFamily="18" charset="0"/>
              <a:ea typeface="Calibri" panose="020F0502020204030204" pitchFamily="34" charset="0"/>
            </a:endParaRPr>
          </a:p>
          <a:p>
            <a:pPr algn="r">
              <a:lnSpc>
                <a:spcPct val="90000"/>
              </a:lnSpc>
              <a:buFont typeface="Arial" panose="020B0604020202020204" pitchFamily="34" charset="0"/>
              <a:buChar char="•"/>
            </a:pPr>
            <a:r>
              <a:rPr lang="en-AE" sz="1800" b="1" dirty="0">
                <a:solidFill>
                  <a:schemeClr val="bg1"/>
                </a:solidFill>
                <a:effectLst/>
                <a:latin typeface="Times New Roman" panose="02020603050405020304" pitchFamily="18" charset="0"/>
                <a:ea typeface="Calibri" panose="020F0502020204030204" pitchFamily="34" charset="0"/>
              </a:rPr>
              <a:t>PHP: </a:t>
            </a:r>
            <a:r>
              <a:rPr lang="en-AE" sz="1800" dirty="0">
                <a:solidFill>
                  <a:schemeClr val="bg1"/>
                </a:solidFill>
                <a:effectLst/>
                <a:latin typeface="Times New Roman" panose="02020603050405020304" pitchFamily="18" charset="0"/>
                <a:ea typeface="Calibri" panose="020F0502020204030204" pitchFamily="34" charset="0"/>
              </a:rPr>
              <a:t>This scripting language is used at the server-side to handle some backend logic, like form submissions, session management, or login and logout, and CRUD operations for users, bookings, and contacts. PHP supports this website with input processing and dynamic content presentation based on user's role.</a:t>
            </a:r>
            <a:endParaRPr lang="en-AE" sz="1800" b="1" dirty="0">
              <a:solidFill>
                <a:schemeClr val="bg1"/>
              </a:solidFill>
              <a:effectLst/>
              <a:latin typeface="Times New Roman" panose="02020603050405020304" pitchFamily="18" charset="0"/>
              <a:ea typeface="Calibri" panose="020F0502020204030204" pitchFamily="34" charset="0"/>
            </a:endParaRPr>
          </a:p>
          <a:p>
            <a:pPr algn="r">
              <a:lnSpc>
                <a:spcPct val="90000"/>
              </a:lnSpc>
              <a:buFont typeface="Arial" panose="020B0604020202020204" pitchFamily="34" charset="0"/>
              <a:buChar char="•"/>
            </a:pPr>
            <a:r>
              <a:rPr lang="en-AE" sz="1800" b="1" dirty="0">
                <a:solidFill>
                  <a:schemeClr val="bg1"/>
                </a:solidFill>
                <a:effectLst/>
                <a:latin typeface="Times New Roman" panose="02020603050405020304" pitchFamily="18" charset="0"/>
                <a:ea typeface="Calibri" panose="020F0502020204030204" pitchFamily="34" charset="0"/>
              </a:rPr>
              <a:t>MySQL Database:</a:t>
            </a:r>
            <a:r>
              <a:rPr lang="en-AE" sz="1800" dirty="0">
                <a:solidFill>
                  <a:schemeClr val="bg1"/>
                </a:solidFill>
                <a:effectLst/>
                <a:latin typeface="Times New Roman" panose="02020603050405020304" pitchFamily="18" charset="0"/>
                <a:ea typeface="Calibri" panose="020F0502020204030204" pitchFamily="34" charset="0"/>
              </a:rPr>
              <a:t> </a:t>
            </a:r>
            <a:r>
              <a:rPr lang="en-AE"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This houses the MySQL database, which provides storage and retrieval for information related to users, bookings, and contact messages. PHP interacts with the MySQL database for performing CRUD-create reservations, update bookings, and user management.</a:t>
            </a:r>
            <a:endParaRPr lang="en-AU"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r">
              <a:lnSpc>
                <a:spcPct val="90000"/>
              </a:lnSpc>
              <a:buFont typeface="Arial" panose="020B0604020202020204" pitchFamily="34" charset="0"/>
              <a:buChar char="•"/>
            </a:pPr>
            <a:endParaRPr lang="en-AE" sz="1800" dirty="0">
              <a:solidFill>
                <a:schemeClr val="bg1"/>
              </a:solidFill>
              <a:effectLst/>
              <a:latin typeface="Times New Roman" panose="02020603050405020304" pitchFamily="18" charset="0"/>
              <a:ea typeface="Calibri" panose="020F0502020204030204" pitchFamily="34" charset="0"/>
            </a:endParaRPr>
          </a:p>
          <a:p>
            <a:pPr algn="r">
              <a:lnSpc>
                <a:spcPct val="90000"/>
              </a:lnSpc>
            </a:pPr>
            <a:r>
              <a:rPr lang="en-AE" sz="1800" b="1" dirty="0">
                <a:solidFill>
                  <a:schemeClr val="bg1"/>
                </a:solidFill>
                <a:effectLst/>
                <a:latin typeface="Times New Roman" panose="02020603050405020304" pitchFamily="18" charset="0"/>
                <a:ea typeface="Calibri" panose="020F0502020204030204" pitchFamily="34" charset="0"/>
              </a:rPr>
              <a:t>User Authentication</a:t>
            </a:r>
            <a:r>
              <a:rPr lang="en-AE" sz="1800" dirty="0">
                <a:solidFill>
                  <a:schemeClr val="bg1"/>
                </a:solidFill>
                <a:effectLst/>
                <a:latin typeface="Times New Roman" panose="02020603050405020304" pitchFamily="18" charset="0"/>
                <a:ea typeface="Calibri" panose="020F0502020204030204" pitchFamily="34" charset="0"/>
              </a:rPr>
              <a:t>: </a:t>
            </a:r>
            <a:r>
              <a:rPr lang="en-AE"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Secure login and logout functionality is implemented using PHP sessions. User passwords are hashed using the </a:t>
            </a:r>
            <a:r>
              <a:rPr lang="en-AE" sz="1800" b="1"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bcrypt</a:t>
            </a:r>
            <a:r>
              <a:rPr lang="en-AE"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algorithm for secure storage.</a:t>
            </a:r>
            <a:endParaRPr lang="en-AU"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r">
              <a:lnSpc>
                <a:spcPct val="90000"/>
              </a:lnSpc>
            </a:pPr>
            <a:endParaRPr lang="en-AE" sz="1800" dirty="0">
              <a:solidFill>
                <a:schemeClr val="bg1"/>
              </a:solidFill>
              <a:latin typeface="Times New Roman" panose="02020603050405020304" pitchFamily="18" charset="0"/>
              <a:ea typeface="Calibri" panose="020F0502020204030204" pitchFamily="34" charset="0"/>
            </a:endParaRPr>
          </a:p>
          <a:p>
            <a:pPr algn="r">
              <a:lnSpc>
                <a:spcPct val="90000"/>
              </a:lnSpc>
            </a:pPr>
            <a:r>
              <a:rPr lang="en-AE" sz="1800" b="1" dirty="0">
                <a:solidFill>
                  <a:schemeClr val="bg1"/>
                </a:solidFill>
                <a:effectLst/>
                <a:latin typeface="Times New Roman" panose="02020603050405020304" pitchFamily="18" charset="0"/>
                <a:ea typeface="Calibri" panose="020F0502020204030204" pitchFamily="34" charset="0"/>
              </a:rPr>
              <a:t>CRUD for Admin</a:t>
            </a:r>
            <a:r>
              <a:rPr lang="en-AE" sz="1800" dirty="0">
                <a:solidFill>
                  <a:schemeClr val="bg1"/>
                </a:solidFill>
                <a:effectLst/>
                <a:latin typeface="Times New Roman" panose="02020603050405020304" pitchFamily="18" charset="0"/>
                <a:ea typeface="Calibri" panose="020F0502020204030204" pitchFamily="34" charset="0"/>
              </a:rPr>
              <a:t>:</a:t>
            </a:r>
            <a:r>
              <a:rPr lang="en-AE"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AE"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Admins have full control over the website and can manage users, update their roles, approve/cancel bookings, and delete contacts/messages.</a:t>
            </a:r>
            <a:endParaRPr lang="en-AU"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r">
              <a:lnSpc>
                <a:spcPct val="90000"/>
              </a:lnSpc>
            </a:pPr>
            <a:r>
              <a:rPr lang="en-AE" sz="1800" dirty="0">
                <a:solidFill>
                  <a:schemeClr val="bg1"/>
                </a:solidFill>
                <a:effectLst/>
                <a:latin typeface="Times New Roman" panose="02020603050405020304" pitchFamily="18" charset="0"/>
                <a:ea typeface="Calibri" panose="020F0502020204030204" pitchFamily="34" charset="0"/>
              </a:rPr>
              <a:t> </a:t>
            </a:r>
          </a:p>
          <a:p>
            <a:pPr algn="r">
              <a:lnSpc>
                <a:spcPct val="90000"/>
              </a:lnSpc>
            </a:pPr>
            <a:r>
              <a:rPr lang="en-AE" sz="1800" b="1" dirty="0">
                <a:solidFill>
                  <a:schemeClr val="bg1"/>
                </a:solidFill>
                <a:effectLst/>
                <a:latin typeface="Times New Roman" panose="02020603050405020304" pitchFamily="18" charset="0"/>
                <a:ea typeface="Calibri" panose="020F0502020204030204" pitchFamily="34" charset="0"/>
              </a:rPr>
              <a:t>Database </a:t>
            </a:r>
            <a:r>
              <a:rPr lang="en-AE" sz="1800" b="1" dirty="0" err="1">
                <a:solidFill>
                  <a:schemeClr val="bg1"/>
                </a:solidFill>
                <a:effectLst/>
                <a:latin typeface="Times New Roman" panose="02020603050405020304" pitchFamily="18" charset="0"/>
                <a:ea typeface="Calibri" panose="020F0502020204030204" pitchFamily="34" charset="0"/>
              </a:rPr>
              <a:t>Schema</a:t>
            </a:r>
            <a:r>
              <a:rPr lang="en-AE" sz="1800" dirty="0" err="1">
                <a:solidFill>
                  <a:schemeClr val="bg1"/>
                </a:solidFill>
                <a:effectLst/>
                <a:latin typeface="Times New Roman" panose="02020603050405020304" pitchFamily="18" charset="0"/>
                <a:ea typeface="Calibri" panose="020F0502020204030204" pitchFamily="34" charset="0"/>
              </a:rPr>
              <a:t>:</a:t>
            </a:r>
            <a:r>
              <a:rPr lang="en-AE" sz="1800" dirty="0" err="1">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a:t>
            </a:r>
            <a:r>
              <a:rPr lang="en-AE"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database includes tables for </a:t>
            </a:r>
            <a:r>
              <a:rPr lang="en-AE" sz="1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users</a:t>
            </a:r>
            <a:r>
              <a:rPr lang="en-AE"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AE" sz="1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rental reservations</a:t>
            </a:r>
            <a:r>
              <a:rPr lang="en-AE"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and </a:t>
            </a:r>
            <a:r>
              <a:rPr lang="en-AE" sz="1800" b="1"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contacts</a:t>
            </a:r>
            <a:r>
              <a:rPr lang="en-AE"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with appropriate relationships such as a one-to-many relationship between users and reservations.</a:t>
            </a:r>
            <a:endParaRPr lang="en-AU"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r">
              <a:lnSpc>
                <a:spcPct val="90000"/>
              </a:lnSpc>
            </a:pPr>
            <a:endParaRPr lang="en-AE" sz="1800" dirty="0">
              <a:solidFill>
                <a:schemeClr val="bg1"/>
              </a:solidFill>
              <a:effectLst/>
              <a:latin typeface="Times New Roman" panose="02020603050405020304" pitchFamily="18" charset="0"/>
              <a:ea typeface="Calibri" panose="020F0502020204030204" pitchFamily="34" charset="0"/>
            </a:endParaRPr>
          </a:p>
          <a:p>
            <a:pPr algn="r">
              <a:lnSpc>
                <a:spcPct val="90000"/>
              </a:lnSpc>
            </a:pPr>
            <a:r>
              <a:rPr lang="en-AE" sz="18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rPr>
              <a:t>JavaScript: </a:t>
            </a:r>
            <a:r>
              <a:rPr lang="en-AE"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is used for client-side validation, especially in forms like booking, ensuring that the booking date is today or a future date and the return date is after the booking date. JavaScript enhances user interaction and prevents errors before form submission to the server.</a:t>
            </a:r>
            <a:endParaRPr lang="en-AU"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endParaRPr>
          </a:p>
          <a:p>
            <a:pPr algn="r">
              <a:lnSpc>
                <a:spcPct val="90000"/>
              </a:lnSpc>
            </a:pPr>
            <a:endParaRPr lang="en-AU" sz="1800" b="1"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r">
              <a:lnSpc>
                <a:spcPct val="90000"/>
              </a:lnSpc>
            </a:pPr>
            <a:endParaRPr lang="en-US" sz="1700" dirty="0">
              <a:solidFill>
                <a:schemeClr val="bg1"/>
              </a:solidFill>
            </a:endParaRPr>
          </a:p>
        </p:txBody>
      </p:sp>
      <p:cxnSp>
        <p:nvCxnSpPr>
          <p:cNvPr id="78" name="Straight Connector 77">
            <a:extLst>
              <a:ext uri="{FF2B5EF4-FFF2-40B4-BE49-F238E27FC236}">
                <a16:creationId xmlns:a16="http://schemas.microsoft.com/office/drawing/2014/main" id="{DB2019E5-6C31-4640-A135-6BBA7FFCF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75689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40" name="Straight Connector 39">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E48FA233-30DB-4D0A-BF51-78D03F79F24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 useBgFill="1">
        <p:nvSpPr>
          <p:cNvPr id="46" name="Rectangle 45">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a:extLst>
              <a:ext uri="{FF2B5EF4-FFF2-40B4-BE49-F238E27FC236}">
                <a16:creationId xmlns:a16="http://schemas.microsoft.com/office/drawing/2014/main" id="{C34B9DE3-1715-4EE3-99FA-C9BC12F5D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Blurred sunset at sea">
            <a:extLst>
              <a:ext uri="{FF2B5EF4-FFF2-40B4-BE49-F238E27FC236}">
                <a16:creationId xmlns:a16="http://schemas.microsoft.com/office/drawing/2014/main" id="{CCCE5D48-A90B-920B-2FA9-A0AA11D49A3E}"/>
              </a:ext>
            </a:extLst>
          </p:cNvPr>
          <p:cNvPicPr>
            <a:picLocks noGrp="1" noChangeAspect="1"/>
          </p:cNvPicPr>
          <p:nvPr>
            <p:ph sz="half" idx="1"/>
          </p:nvPr>
        </p:nvPicPr>
        <p:blipFill>
          <a:blip r:embed="rId3">
            <a:alphaModFix amt="40000"/>
            <a:extLst>
              <a:ext uri="{28A0092B-C50C-407E-A947-70E740481C1C}">
                <a14:useLocalDpi xmlns:a14="http://schemas.microsoft.com/office/drawing/2010/main" val="0"/>
              </a:ext>
            </a:extLst>
          </a:blip>
          <a:srcRect r="-1" b="416"/>
          <a:stretch/>
        </p:blipFill>
        <p:spPr>
          <a:xfrm>
            <a:off x="20" y="10"/>
            <a:ext cx="12188932" cy="6857990"/>
          </a:xfrm>
          <a:prstGeom prst="rect">
            <a:avLst/>
          </a:prstGeom>
        </p:spPr>
      </p:pic>
      <p:sp>
        <p:nvSpPr>
          <p:cNvPr id="2" name="Title 1">
            <a:extLst>
              <a:ext uri="{FF2B5EF4-FFF2-40B4-BE49-F238E27FC236}">
                <a16:creationId xmlns:a16="http://schemas.microsoft.com/office/drawing/2014/main" id="{7F2C85A6-58C9-B218-00AB-C3E21740A410}"/>
              </a:ext>
            </a:extLst>
          </p:cNvPr>
          <p:cNvSpPr>
            <a:spLocks noGrp="1"/>
          </p:cNvSpPr>
          <p:nvPr>
            <p:ph type="title"/>
          </p:nvPr>
        </p:nvSpPr>
        <p:spPr>
          <a:xfrm>
            <a:off x="482601" y="799418"/>
            <a:ext cx="5613398" cy="2929357"/>
          </a:xfrm>
        </p:spPr>
        <p:txBody>
          <a:bodyPr vert="horz" lIns="91440" tIns="45720" rIns="91440" bIns="45720" rtlCol="0" anchor="t">
            <a:normAutofit/>
          </a:bodyPr>
          <a:lstStyle/>
          <a:p>
            <a:r>
              <a:rPr lang="en-US" b="1" dirty="0">
                <a:solidFill>
                  <a:srgbClr val="FFFFFF"/>
                </a:solidFill>
              </a:rPr>
              <a:t>Conclusion</a:t>
            </a:r>
            <a:br>
              <a:rPr lang="en-US" dirty="0">
                <a:solidFill>
                  <a:srgbClr val="FFFFFF"/>
                </a:solidFill>
              </a:rPr>
            </a:br>
            <a:endParaRPr lang="en-US" dirty="0">
              <a:solidFill>
                <a:srgbClr val="FFFFFF"/>
              </a:solidFill>
            </a:endParaRPr>
          </a:p>
        </p:txBody>
      </p:sp>
      <p:cxnSp>
        <p:nvCxnSpPr>
          <p:cNvPr id="50" name="Straight Connector 49">
            <a:extLst>
              <a:ext uri="{FF2B5EF4-FFF2-40B4-BE49-F238E27FC236}">
                <a16:creationId xmlns:a16="http://schemas.microsoft.com/office/drawing/2014/main" id="{6108BD3D-CFD0-4A15-ACF6-EBC254CD7C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
        <p:nvSpPr>
          <p:cNvPr id="4" name="Content Placeholder 3">
            <a:extLst>
              <a:ext uri="{FF2B5EF4-FFF2-40B4-BE49-F238E27FC236}">
                <a16:creationId xmlns:a16="http://schemas.microsoft.com/office/drawing/2014/main" id="{7581A4CE-5472-C715-37D5-47C3B89FFFC1}"/>
              </a:ext>
            </a:extLst>
          </p:cNvPr>
          <p:cNvSpPr>
            <a:spLocks noGrp="1"/>
          </p:cNvSpPr>
          <p:nvPr>
            <p:ph sz="half" idx="2"/>
          </p:nvPr>
        </p:nvSpPr>
        <p:spPr>
          <a:xfrm>
            <a:off x="6095999" y="2944369"/>
            <a:ext cx="5533671" cy="3084088"/>
          </a:xfrm>
        </p:spPr>
        <p:txBody>
          <a:bodyPr vert="horz" lIns="91440" tIns="45720" rIns="91440" bIns="45720" rtlCol="0" anchor="b">
            <a:normAutofit lnSpcReduction="10000"/>
          </a:bodyPr>
          <a:lstStyle/>
          <a:p>
            <a:pPr marL="457200" indent="-457200" algn="r">
              <a:buFont typeface="Arial" panose="020B0604020202020204" pitchFamily="34" charset="0"/>
              <a:buChar char="q"/>
            </a:pPr>
            <a:r>
              <a:rPr lang="en-US" sz="1600" dirty="0">
                <a:solidFill>
                  <a:schemeClr val="bg1"/>
                </a:solidFill>
                <a:highlight>
                  <a:srgbClr val="0000FF"/>
                </a:highlight>
              </a:rPr>
              <a:t>In conclusion, the </a:t>
            </a:r>
            <a:r>
              <a:rPr lang="en-US" sz="1600" dirty="0" err="1">
                <a:solidFill>
                  <a:schemeClr val="bg1"/>
                </a:solidFill>
                <a:highlight>
                  <a:srgbClr val="0000FF"/>
                </a:highlight>
              </a:rPr>
              <a:t>EasyDrive</a:t>
            </a:r>
            <a:r>
              <a:rPr lang="en-US" sz="1600" dirty="0">
                <a:solidFill>
                  <a:schemeClr val="bg1"/>
                </a:solidFill>
                <a:highlight>
                  <a:srgbClr val="0000FF"/>
                </a:highlight>
              </a:rPr>
              <a:t> Rentals web application showcases a comprehensive approach to full-stack web development by integrating modern technologies to create a secure, dynamic, and user-friendly platform for car rental services. With its focus on security, scalability, and maintainability, the application effectively streamlines processes such as user registration, booking, and admin management, ensuring a seamless experience for both users and administrators. This project not only demonstrates strong technical proficiency but also provides a practical and adaptable solution to meet the evolving needs of the car rental industry.</a:t>
            </a:r>
            <a:endParaRPr lang="en-US" sz="2000" dirty="0">
              <a:solidFill>
                <a:schemeClr val="bg1"/>
              </a:solidFill>
              <a:highlight>
                <a:srgbClr val="0000FF"/>
              </a:highlight>
            </a:endParaRPr>
          </a:p>
        </p:txBody>
      </p:sp>
      <p:cxnSp>
        <p:nvCxnSpPr>
          <p:cNvPr id="52" name="Straight Connector 51">
            <a:extLst>
              <a:ext uri="{FF2B5EF4-FFF2-40B4-BE49-F238E27FC236}">
                <a16:creationId xmlns:a16="http://schemas.microsoft.com/office/drawing/2014/main" id="{DB2019E5-6C31-4640-A135-6BBA7FFCF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95899149"/>
      </p:ext>
    </p:extLst>
  </p:cSld>
  <p:clrMapOvr>
    <a:masterClrMapping/>
  </p:clrMapOvr>
</p:sld>
</file>

<file path=ppt/theme/theme1.xml><?xml version="1.0" encoding="utf-8"?>
<a:theme xmlns:a="http://schemas.openxmlformats.org/drawingml/2006/main" name="LevelVTI">
  <a:themeElements>
    <a:clrScheme name="Custom 88">
      <a:dk1>
        <a:sysClr val="windowText" lastClr="000000"/>
      </a:dk1>
      <a:lt1>
        <a:sysClr val="window" lastClr="FFFFFF"/>
      </a:lt1>
      <a:dk2>
        <a:srgbClr val="182230"/>
      </a:dk2>
      <a:lt2>
        <a:srgbClr val="F2F2F2"/>
      </a:lt2>
      <a:accent1>
        <a:srgbClr val="00BAC8"/>
      </a:accent1>
      <a:accent2>
        <a:srgbClr val="794DFF"/>
      </a:accent2>
      <a:accent3>
        <a:srgbClr val="00D17D"/>
      </a:accent3>
      <a:accent4>
        <a:srgbClr val="E69500"/>
      </a:accent4>
      <a:accent5>
        <a:srgbClr val="FE5D21"/>
      </a:accent5>
      <a:accent6>
        <a:srgbClr val="939393"/>
      </a:accent6>
      <a:hlink>
        <a:srgbClr val="3E8FF1"/>
      </a:hlink>
      <a:folHlink>
        <a:srgbClr val="939393"/>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3">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7DE280E-2CAA-4C48-8006-D2EC3D12546F}">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136</TotalTime>
  <Words>762</Words>
  <Application>Microsoft Office PowerPoint</Application>
  <PresentationFormat>Widescreen</PresentationFormat>
  <Paragraphs>56</Paragraphs>
  <Slides>7</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Aptos</vt:lpstr>
      <vt:lpstr>Arial</vt:lpstr>
      <vt:lpstr>Courier New</vt:lpstr>
      <vt:lpstr>Seaford</vt:lpstr>
      <vt:lpstr>Symbol</vt:lpstr>
      <vt:lpstr>Times New Roman</vt:lpstr>
      <vt:lpstr>Wingdings</vt:lpstr>
      <vt:lpstr>LevelVTI</vt:lpstr>
      <vt:lpstr>Easy Drive Rentals</vt:lpstr>
      <vt:lpstr>PowerPoint Presentation</vt:lpstr>
      <vt:lpstr>Security Measures</vt:lpstr>
      <vt:lpstr>Admin Functionality </vt:lpstr>
      <vt:lpstr>Website Structure and Technologies</vt:lpstr>
      <vt:lpstr>PHP &amp; MySQL</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Najaf Ejaz</dc:creator>
  <cp:lastModifiedBy>Muhammad</cp:lastModifiedBy>
  <cp:revision>56</cp:revision>
  <dcterms:created xsi:type="dcterms:W3CDTF">2024-09-17T13:20:23Z</dcterms:created>
  <dcterms:modified xsi:type="dcterms:W3CDTF">2024-09-18T00:49:31Z</dcterms:modified>
</cp:coreProperties>
</file>

<file path=docProps/thumbnail.jpeg>
</file>